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370" r:id="rId2"/>
    <p:sldId id="379" r:id="rId3"/>
    <p:sldId id="367" r:id="rId4"/>
    <p:sldId id="396" r:id="rId5"/>
    <p:sldId id="385" r:id="rId6"/>
    <p:sldId id="386" r:id="rId7"/>
    <p:sldId id="387" r:id="rId8"/>
    <p:sldId id="390" r:id="rId9"/>
    <p:sldId id="388" r:id="rId10"/>
    <p:sldId id="389" r:id="rId11"/>
    <p:sldId id="391" r:id="rId12"/>
    <p:sldId id="398" r:id="rId13"/>
    <p:sldId id="320" r:id="rId14"/>
    <p:sldId id="382" r:id="rId15"/>
    <p:sldId id="383" r:id="rId16"/>
    <p:sldId id="307" r:id="rId17"/>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018"/>
    <a:srgbClr val="01E1EF"/>
    <a:srgbClr val="FFFFFF"/>
    <a:srgbClr val="233032"/>
    <a:srgbClr val="F95959"/>
    <a:srgbClr val="A83018"/>
    <a:srgbClr val="3A3C3F"/>
    <a:srgbClr val="243133"/>
    <a:srgbClr val="363E43"/>
    <a:srgbClr val="4252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579" autoAdjust="0"/>
    <p:restoredTop sz="94660"/>
  </p:normalViewPr>
  <p:slideViewPr>
    <p:cSldViewPr snapToGrid="0">
      <p:cViewPr varScale="1">
        <p:scale>
          <a:sx n="86" d="100"/>
          <a:sy n="86" d="100"/>
        </p:scale>
        <p:origin x="168"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3.png>
</file>

<file path=ppt/media/image4.png>
</file>

<file path=ppt/media/image5.jpe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pPr/>
              <a:t>2018/10/18</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481013" y="1279525"/>
            <a:ext cx="6140450"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内容页">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a:xfrm>
            <a:off x="624419" y="1221437"/>
            <a:ext cx="10943167" cy="4221447"/>
          </a:xfrm>
          <a:prstGeom prst="rect">
            <a:avLst/>
          </a:prstGeom>
        </p:spPr>
        <p:txBody>
          <a:bodyPr lIns="121917" tIns="60958" rIns="121917" bIns="60958"/>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9" name="标题 8"/>
          <p:cNvSpPr>
            <a:spLocks noGrp="1"/>
          </p:cNvSpPr>
          <p:nvPr>
            <p:ph type="title"/>
          </p:nvPr>
        </p:nvSpPr>
        <p:spPr>
          <a:xfrm>
            <a:off x="609600" y="579481"/>
            <a:ext cx="8559800" cy="533316"/>
          </a:xfrm>
          <a:prstGeom prst="rect">
            <a:avLst/>
          </a:prstGeom>
        </p:spPr>
        <p:txBody>
          <a:bodyPr lIns="121917" tIns="60958" rIns="121917" bIns="60958"/>
          <a:lstStyle>
            <a:lvl1pPr algn="l">
              <a:defRPr/>
            </a:lvl1pPr>
          </a:lstStyle>
          <a:p>
            <a:r>
              <a:rPr lang="zh-CN" altLang="en-US"/>
              <a:t>单击此处编辑母版标题样式</a:t>
            </a:r>
            <a:endParaRPr lang="zh-CN" altLang="en-US" dirty="0"/>
          </a:p>
        </p:txBody>
      </p:sp>
    </p:spTree>
    <p:custDataLst>
      <p:tags r:id="rId1"/>
    </p:custDataLst>
    <p:extLst>
      <p:ext uri="{BB962C8B-B14F-4D97-AF65-F5344CB8AC3E}">
        <p14:creationId xmlns:p14="http://schemas.microsoft.com/office/powerpoint/2010/main" val="1880112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2018/10/18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A3C3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pPr/>
              <a:t>2018/10/18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70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1.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jpeg"/><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302" y="3522345"/>
            <a:ext cx="12209145" cy="768350"/>
          </a:xfrm>
          <a:prstGeom prst="rect">
            <a:avLst/>
          </a:prstGeom>
          <a:noFill/>
        </p:spPr>
        <p:txBody>
          <a:bodyPr wrap="square" rtlCol="0">
            <a:spAutoFit/>
          </a:bodyPr>
          <a:lstStyle/>
          <a:p>
            <a:pPr algn="ctr"/>
            <a:r>
              <a:rPr lang="zh-CN" altLang="en-US" sz="4400" dirty="0">
                <a:solidFill>
                  <a:srgbClr val="FFFF00"/>
                </a:solidFill>
                <a:latin typeface="微软雅黑" panose="020B0503020204020204" charset="-122"/>
                <a:ea typeface="微软雅黑" panose="020B0503020204020204" charset="-122"/>
              </a:rPr>
              <a:t>小车</a:t>
            </a:r>
            <a:r>
              <a:rPr lang="en-US" altLang="zh-CN" sz="4400" dirty="0">
                <a:solidFill>
                  <a:srgbClr val="FFFF00"/>
                </a:solidFill>
                <a:latin typeface="微软雅黑" panose="020B0503020204020204" charset="-122"/>
                <a:ea typeface="微软雅黑" panose="020B0503020204020204" charset="-122"/>
              </a:rPr>
              <a:t>PID</a:t>
            </a:r>
            <a:r>
              <a:rPr lang="zh-CN" altLang="en-US" sz="4400" dirty="0">
                <a:solidFill>
                  <a:srgbClr val="FFFF00"/>
                </a:solidFill>
                <a:latin typeface="微软雅黑" panose="020B0503020204020204" charset="-122"/>
                <a:ea typeface="微软雅黑" panose="020B0503020204020204" charset="-122"/>
              </a:rPr>
              <a:t>控制进程开发</a:t>
            </a:r>
          </a:p>
        </p:txBody>
      </p:sp>
      <p:sp>
        <p:nvSpPr>
          <p:cNvPr id="9" name="文本框 8"/>
          <p:cNvSpPr txBox="1"/>
          <p:nvPr/>
        </p:nvSpPr>
        <p:spPr>
          <a:xfrm>
            <a:off x="-7302" y="5335270"/>
            <a:ext cx="12209145" cy="521970"/>
          </a:xfrm>
          <a:prstGeom prst="rect">
            <a:avLst/>
          </a:prstGeom>
          <a:noFill/>
        </p:spPr>
        <p:txBody>
          <a:bodyPr wrap="square" rtlCol="0">
            <a:spAutoFit/>
          </a:bodyPr>
          <a:lstStyle/>
          <a:p>
            <a:pPr algn="ctr"/>
            <a:r>
              <a:rPr lang="zh-CN" altLang="en-US" sz="2800" dirty="0">
                <a:solidFill>
                  <a:srgbClr val="FFFF00"/>
                </a:solidFill>
                <a:latin typeface="微软雅黑" panose="020B0503020204020204" charset="-122"/>
                <a:ea typeface="微软雅黑" panose="020B0503020204020204" charset="-122"/>
              </a:rPr>
              <a:t>创客学院  陈老师</a:t>
            </a:r>
          </a:p>
        </p:txBody>
      </p:sp>
      <p:sp>
        <p:nvSpPr>
          <p:cNvPr id="2" name="文本框 1"/>
          <p:cNvSpPr txBox="1"/>
          <p:nvPr/>
        </p:nvSpPr>
        <p:spPr>
          <a:xfrm>
            <a:off x="-7620" y="1999615"/>
            <a:ext cx="12209780" cy="1014730"/>
          </a:xfrm>
          <a:prstGeom prst="rect">
            <a:avLst/>
          </a:prstGeom>
          <a:noFill/>
        </p:spPr>
        <p:txBody>
          <a:bodyPr wrap="square" rtlCol="0">
            <a:spAutoFit/>
          </a:bodyPr>
          <a:lstStyle/>
          <a:p>
            <a:pPr algn="ctr"/>
            <a:r>
              <a:rPr lang="zh-CN" altLang="en-US" sz="6000" dirty="0">
                <a:solidFill>
                  <a:srgbClr val="FFFF00"/>
                </a:solidFill>
                <a:latin typeface="微软雅黑" panose="020B0503020204020204" charset="-122"/>
                <a:ea typeface="微软雅黑" panose="020B0503020204020204" charset="-122"/>
              </a:rPr>
              <a:t>平衡小车项目开发</a:t>
            </a:r>
            <a:endParaRPr lang="zh-CN" altLang="zh-CN" sz="6000" dirty="0">
              <a:solidFill>
                <a:srgbClr val="FFFF00"/>
              </a:solidFill>
              <a:latin typeface="微软雅黑" panose="020B0503020204020204" charset="-122"/>
              <a:ea typeface="微软雅黑" panose="020B0503020204020204" charset="-122"/>
            </a:endParaRPr>
          </a:p>
        </p:txBody>
      </p:sp>
      <p:sp>
        <p:nvSpPr>
          <p:cNvPr id="3" name="矩形 2"/>
          <p:cNvSpPr/>
          <p:nvPr/>
        </p:nvSpPr>
        <p:spPr>
          <a:xfrm>
            <a:off x="-37290" y="4940935"/>
            <a:ext cx="12240000" cy="50400"/>
          </a:xfrm>
          <a:prstGeom prst="rect">
            <a:avLst/>
          </a:prstGeom>
          <a:solidFill>
            <a:srgbClr val="F8F018"/>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just"/>
            <a:endParaRPr lang="zh-CN" altLang="en-US"/>
          </a:p>
          <a:p>
            <a:pPr algn="just"/>
            <a:endParaRPr lang="zh-CN" altLang="en-US"/>
          </a:p>
        </p:txBody>
      </p:sp>
      <p:sp>
        <p:nvSpPr>
          <p:cNvPr id="4" name="矩形 3"/>
          <p:cNvSpPr/>
          <p:nvPr/>
        </p:nvSpPr>
        <p:spPr>
          <a:xfrm>
            <a:off x="-18240" y="1315720"/>
            <a:ext cx="12240000" cy="50400"/>
          </a:xfrm>
          <a:prstGeom prst="rect">
            <a:avLst/>
          </a:prstGeom>
          <a:solidFill>
            <a:srgbClr val="F8F018"/>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just"/>
            <a:endParaRPr lang="zh-CN" altLang="en-US"/>
          </a:p>
          <a:p>
            <a:pPr algn="just"/>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01336" y="503667"/>
            <a:ext cx="8559800" cy="533316"/>
          </a:xfrm>
        </p:spPr>
        <p:txBody>
          <a:bodyPr>
            <a:normAutofit fontScale="90000"/>
          </a:bodyPr>
          <a:lstStyle/>
          <a:p>
            <a:r>
              <a:rPr lang="en-US" altLang="zh-CN" dirty="0">
                <a:solidFill>
                  <a:srgbClr val="01E1EF"/>
                </a:solidFill>
                <a:latin typeface="微软雅黑" pitchFamily="34" charset="-122"/>
                <a:ea typeface="微软雅黑" pitchFamily="34" charset="-122"/>
              </a:rPr>
              <a:t>H</a:t>
            </a:r>
            <a:r>
              <a:rPr lang="zh-CN" altLang="en-US" dirty="0">
                <a:solidFill>
                  <a:srgbClr val="01E1EF"/>
                </a:solidFill>
                <a:latin typeface="微软雅黑" pitchFamily="34" charset="-122"/>
                <a:ea typeface="微软雅黑" pitchFamily="34" charset="-122"/>
              </a:rPr>
              <a:t>桥电路</a:t>
            </a:r>
          </a:p>
        </p:txBody>
      </p:sp>
      <p:sp>
        <p:nvSpPr>
          <p:cNvPr id="4" name="文本框 3">
            <a:extLst>
              <a:ext uri="{FF2B5EF4-FFF2-40B4-BE49-F238E27FC236}">
                <a16:creationId xmlns:a16="http://schemas.microsoft.com/office/drawing/2014/main" id="{0B7C90CB-CCFF-4378-8C18-67890DAA3C02}"/>
              </a:ext>
            </a:extLst>
          </p:cNvPr>
          <p:cNvSpPr txBox="1"/>
          <p:nvPr/>
        </p:nvSpPr>
        <p:spPr>
          <a:xfrm>
            <a:off x="701336" y="1775534"/>
            <a:ext cx="184731" cy="369332"/>
          </a:xfrm>
          <a:prstGeom prst="rect">
            <a:avLst/>
          </a:prstGeom>
          <a:noFill/>
        </p:spPr>
        <p:txBody>
          <a:bodyPr wrap="none" rtlCol="0">
            <a:spAutoFit/>
          </a:bodyPr>
          <a:lstStyle/>
          <a:p>
            <a:endParaRPr lang="zh-CN" altLang="en-US" dirty="0"/>
          </a:p>
        </p:txBody>
      </p:sp>
      <p:pic>
        <p:nvPicPr>
          <p:cNvPr id="4098" name="Picture 2" descr="http://img.hqew.com/File/Images/0-9999/0/HR/2017316164332900298.jpg">
            <a:extLst>
              <a:ext uri="{FF2B5EF4-FFF2-40B4-BE49-F238E27FC236}">
                <a16:creationId xmlns:a16="http://schemas.microsoft.com/office/drawing/2014/main" id="{5A1F3F49-3FA2-466B-BC98-E02D3486E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336" y="1512011"/>
            <a:ext cx="4820575" cy="334226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www.elecfans.com/uploads/allimg/160805/1T4161633-2.jpg">
            <a:extLst>
              <a:ext uri="{FF2B5EF4-FFF2-40B4-BE49-F238E27FC236}">
                <a16:creationId xmlns:a16="http://schemas.microsoft.com/office/drawing/2014/main" id="{53870191-CCA2-475F-B430-BE7FB5CDFE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1911" y="1512011"/>
            <a:ext cx="4820575" cy="3330276"/>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D0502190-C453-4439-BD96-2581EC84B650}"/>
              </a:ext>
            </a:extLst>
          </p:cNvPr>
          <p:cNvPicPr>
            <a:picLocks noChangeAspect="1"/>
          </p:cNvPicPr>
          <p:nvPr/>
        </p:nvPicPr>
        <p:blipFill>
          <a:blip r:embed="rId4"/>
          <a:stretch>
            <a:fillRect/>
          </a:stretch>
        </p:blipFill>
        <p:spPr>
          <a:xfrm>
            <a:off x="9073720" y="4426054"/>
            <a:ext cx="1295400" cy="409575"/>
          </a:xfrm>
          <a:prstGeom prst="rect">
            <a:avLst/>
          </a:prstGeom>
        </p:spPr>
      </p:pic>
    </p:spTree>
    <p:extLst>
      <p:ext uri="{BB962C8B-B14F-4D97-AF65-F5344CB8AC3E}">
        <p14:creationId xmlns:p14="http://schemas.microsoft.com/office/powerpoint/2010/main" val="923679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01336" y="503667"/>
            <a:ext cx="8559800" cy="533316"/>
          </a:xfrm>
        </p:spPr>
        <p:txBody>
          <a:bodyPr>
            <a:normAutofit fontScale="90000"/>
          </a:bodyPr>
          <a:lstStyle/>
          <a:p>
            <a:r>
              <a:rPr lang="en-US" altLang="zh-CN" dirty="0">
                <a:solidFill>
                  <a:srgbClr val="01E1EF"/>
                </a:solidFill>
                <a:latin typeface="微软雅黑" pitchFamily="34" charset="-122"/>
                <a:ea typeface="微软雅黑" pitchFamily="34" charset="-122"/>
              </a:rPr>
              <a:t>MC3386</a:t>
            </a:r>
            <a:r>
              <a:rPr lang="zh-CN" altLang="en-US" dirty="0">
                <a:solidFill>
                  <a:srgbClr val="01E1EF"/>
                </a:solidFill>
                <a:latin typeface="微软雅黑" pitchFamily="34" charset="-122"/>
                <a:ea typeface="微软雅黑" pitchFamily="34" charset="-122"/>
              </a:rPr>
              <a:t>电机驱动芯片</a:t>
            </a:r>
          </a:p>
        </p:txBody>
      </p:sp>
      <p:sp>
        <p:nvSpPr>
          <p:cNvPr id="4" name="文本框 3">
            <a:extLst>
              <a:ext uri="{FF2B5EF4-FFF2-40B4-BE49-F238E27FC236}">
                <a16:creationId xmlns:a16="http://schemas.microsoft.com/office/drawing/2014/main" id="{0B7C90CB-CCFF-4378-8C18-67890DAA3C02}"/>
              </a:ext>
            </a:extLst>
          </p:cNvPr>
          <p:cNvSpPr txBox="1"/>
          <p:nvPr/>
        </p:nvSpPr>
        <p:spPr>
          <a:xfrm>
            <a:off x="701336" y="1775534"/>
            <a:ext cx="184731" cy="369332"/>
          </a:xfrm>
          <a:prstGeom prst="rect">
            <a:avLst/>
          </a:prstGeom>
          <a:noFill/>
        </p:spPr>
        <p:txBody>
          <a:bodyPr wrap="none" rtlCol="0">
            <a:spAutoFit/>
          </a:bodyPr>
          <a:lstStyle/>
          <a:p>
            <a:endParaRPr lang="zh-CN" altLang="en-US" dirty="0"/>
          </a:p>
        </p:txBody>
      </p:sp>
      <p:pic>
        <p:nvPicPr>
          <p:cNvPr id="5" name="图片 4">
            <a:extLst>
              <a:ext uri="{FF2B5EF4-FFF2-40B4-BE49-F238E27FC236}">
                <a16:creationId xmlns:a16="http://schemas.microsoft.com/office/drawing/2014/main" id="{10DA17C7-8F21-43AD-964E-1E0599D210DE}"/>
              </a:ext>
            </a:extLst>
          </p:cNvPr>
          <p:cNvPicPr>
            <a:picLocks noChangeAspect="1"/>
          </p:cNvPicPr>
          <p:nvPr/>
        </p:nvPicPr>
        <p:blipFill>
          <a:blip r:embed="rId2"/>
          <a:stretch>
            <a:fillRect/>
          </a:stretch>
        </p:blipFill>
        <p:spPr>
          <a:xfrm>
            <a:off x="886067" y="1576109"/>
            <a:ext cx="7486650" cy="5019675"/>
          </a:xfrm>
          <a:prstGeom prst="rect">
            <a:avLst/>
          </a:prstGeom>
        </p:spPr>
      </p:pic>
      <p:sp>
        <p:nvSpPr>
          <p:cNvPr id="6" name="矩形: 圆角 5">
            <a:extLst>
              <a:ext uri="{FF2B5EF4-FFF2-40B4-BE49-F238E27FC236}">
                <a16:creationId xmlns:a16="http://schemas.microsoft.com/office/drawing/2014/main" id="{7C2FB513-5BED-432E-922A-A53AA288307F}"/>
              </a:ext>
            </a:extLst>
          </p:cNvPr>
          <p:cNvSpPr/>
          <p:nvPr/>
        </p:nvSpPr>
        <p:spPr>
          <a:xfrm>
            <a:off x="4629392" y="1878208"/>
            <a:ext cx="2050742" cy="533316"/>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微软雅黑" panose="020B0503020204020204" pitchFamily="34" charset="-122"/>
                <a:ea typeface="微软雅黑" panose="020B0503020204020204" pitchFamily="34" charset="-122"/>
              </a:rPr>
              <a:t>MC3386</a:t>
            </a:r>
            <a:r>
              <a:rPr lang="zh-CN" altLang="en-US" dirty="0">
                <a:solidFill>
                  <a:schemeClr val="tx1"/>
                </a:solidFill>
                <a:latin typeface="微软雅黑" panose="020B0503020204020204" pitchFamily="34" charset="-122"/>
                <a:ea typeface="微软雅黑" panose="020B0503020204020204" pitchFamily="34" charset="-122"/>
              </a:rPr>
              <a:t>芯片</a:t>
            </a:r>
          </a:p>
        </p:txBody>
      </p:sp>
      <p:sp>
        <p:nvSpPr>
          <p:cNvPr id="7" name="文本框 6">
            <a:extLst>
              <a:ext uri="{FF2B5EF4-FFF2-40B4-BE49-F238E27FC236}">
                <a16:creationId xmlns:a16="http://schemas.microsoft.com/office/drawing/2014/main" id="{ACE4EC1C-3BE3-4021-8DC4-13EE9F6A0439}"/>
              </a:ext>
            </a:extLst>
          </p:cNvPr>
          <p:cNvSpPr txBox="1"/>
          <p:nvPr/>
        </p:nvSpPr>
        <p:spPr>
          <a:xfrm>
            <a:off x="8708995" y="1878208"/>
            <a:ext cx="2995326" cy="1705403"/>
          </a:xfrm>
          <a:prstGeom prst="rect">
            <a:avLst/>
          </a:prstGeom>
          <a:noFill/>
        </p:spPr>
        <p:txBody>
          <a:bodyPr wrap="square" rtlCol="0">
            <a:spAutoFit/>
          </a:bodyPr>
          <a:lstStyle/>
          <a:p>
            <a:pPr marL="285750" indent="-285750">
              <a:lnSpc>
                <a:spcPct val="150000"/>
              </a:lnSpc>
              <a:buClr>
                <a:srgbClr val="FFFF00"/>
              </a:buClr>
              <a:buFont typeface="Wingdings" panose="05000000000000000000" pitchFamily="2" charset="2"/>
              <a:buChar char="n"/>
            </a:pPr>
            <a:r>
              <a:rPr lang="en-US" altLang="zh-CN" dirty="0">
                <a:solidFill>
                  <a:schemeClr val="bg1"/>
                </a:solidFill>
                <a:latin typeface="微软雅黑" panose="020B0503020204020204" pitchFamily="34" charset="-122"/>
                <a:ea typeface="微软雅黑" panose="020B0503020204020204" pitchFamily="34" charset="-122"/>
              </a:rPr>
              <a:t>IN1</a:t>
            </a:r>
            <a:r>
              <a:rPr lang="zh-CN" altLang="en-US" dirty="0">
                <a:solidFill>
                  <a:schemeClr val="bg1"/>
                </a:solidFill>
                <a:latin typeface="微软雅黑" panose="020B0503020204020204" pitchFamily="34" charset="-122"/>
                <a:ea typeface="微软雅黑" panose="020B0503020204020204" pitchFamily="34" charset="-122"/>
              </a:rPr>
              <a:t>和</a:t>
            </a:r>
            <a:r>
              <a:rPr lang="en-US" altLang="zh-CN" dirty="0">
                <a:solidFill>
                  <a:schemeClr val="bg1"/>
                </a:solidFill>
                <a:latin typeface="微软雅黑" panose="020B0503020204020204" pitchFamily="34" charset="-122"/>
                <a:ea typeface="微软雅黑" panose="020B0503020204020204" pitchFamily="34" charset="-122"/>
              </a:rPr>
              <a:t>IN2</a:t>
            </a:r>
            <a:r>
              <a:rPr lang="zh-CN" altLang="en-US" dirty="0">
                <a:solidFill>
                  <a:schemeClr val="bg1"/>
                </a:solidFill>
                <a:latin typeface="微软雅黑" panose="020B0503020204020204" pitchFamily="34" charset="-122"/>
                <a:ea typeface="微软雅黑" panose="020B0503020204020204" pitchFamily="34" charset="-122"/>
              </a:rPr>
              <a:t>的电平顺序决定了电机的正反转</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lnSpc>
                <a:spcPct val="150000"/>
              </a:lnSpc>
              <a:buClr>
                <a:srgbClr val="FFFF00"/>
              </a:buClr>
              <a:buFont typeface="Wingdings" panose="05000000000000000000" pitchFamily="2" charset="2"/>
              <a:buChar char="n"/>
            </a:pPr>
            <a:r>
              <a:rPr lang="zh-CN" altLang="en-US" dirty="0">
                <a:solidFill>
                  <a:schemeClr val="bg1"/>
                </a:solidFill>
                <a:latin typeface="微软雅黑" panose="020B0503020204020204" pitchFamily="34" charset="-122"/>
                <a:ea typeface="微软雅黑" panose="020B0503020204020204" pitchFamily="34" charset="-122"/>
              </a:rPr>
              <a:t>高电平引脚的电压值决定了电机转动的速度</a:t>
            </a:r>
          </a:p>
        </p:txBody>
      </p:sp>
    </p:spTree>
    <p:extLst>
      <p:ext uri="{BB962C8B-B14F-4D97-AF65-F5344CB8AC3E}">
        <p14:creationId xmlns:p14="http://schemas.microsoft.com/office/powerpoint/2010/main" val="3389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01336" y="503667"/>
            <a:ext cx="8559800" cy="533316"/>
          </a:xfrm>
        </p:spPr>
        <p:txBody>
          <a:bodyPr>
            <a:normAutofit fontScale="90000"/>
          </a:bodyPr>
          <a:lstStyle/>
          <a:p>
            <a:r>
              <a:rPr lang="en-US" altLang="zh-CN" dirty="0">
                <a:solidFill>
                  <a:srgbClr val="01E1EF"/>
                </a:solidFill>
                <a:latin typeface="微软雅黑" pitchFamily="34" charset="-122"/>
                <a:ea typeface="微软雅黑" pitchFamily="34" charset="-122"/>
              </a:rPr>
              <a:t>MC3386</a:t>
            </a:r>
            <a:r>
              <a:rPr lang="zh-CN" altLang="en-US" dirty="0">
                <a:solidFill>
                  <a:srgbClr val="01E1EF"/>
                </a:solidFill>
                <a:latin typeface="微软雅黑" pitchFamily="34" charset="-122"/>
                <a:ea typeface="微软雅黑" pitchFamily="34" charset="-122"/>
              </a:rPr>
              <a:t>电机驱动芯片</a:t>
            </a:r>
          </a:p>
        </p:txBody>
      </p:sp>
      <p:sp>
        <p:nvSpPr>
          <p:cNvPr id="4" name="文本框 3">
            <a:extLst>
              <a:ext uri="{FF2B5EF4-FFF2-40B4-BE49-F238E27FC236}">
                <a16:creationId xmlns:a16="http://schemas.microsoft.com/office/drawing/2014/main" id="{0B7C90CB-CCFF-4378-8C18-67890DAA3C02}"/>
              </a:ext>
            </a:extLst>
          </p:cNvPr>
          <p:cNvSpPr txBox="1"/>
          <p:nvPr/>
        </p:nvSpPr>
        <p:spPr>
          <a:xfrm>
            <a:off x="701336" y="1775534"/>
            <a:ext cx="184731" cy="369332"/>
          </a:xfrm>
          <a:prstGeom prst="rect">
            <a:avLst/>
          </a:prstGeom>
          <a:noFill/>
        </p:spPr>
        <p:txBody>
          <a:bodyPr wrap="none" rtlCol="0">
            <a:spAutoFit/>
          </a:bodyPr>
          <a:lstStyle/>
          <a:p>
            <a:endParaRPr lang="zh-CN" altLang="en-US" dirty="0"/>
          </a:p>
        </p:txBody>
      </p:sp>
      <p:sp>
        <p:nvSpPr>
          <p:cNvPr id="6" name="矩形: 圆角 5">
            <a:extLst>
              <a:ext uri="{FF2B5EF4-FFF2-40B4-BE49-F238E27FC236}">
                <a16:creationId xmlns:a16="http://schemas.microsoft.com/office/drawing/2014/main" id="{7C2FB513-5BED-432E-922A-A53AA288307F}"/>
              </a:ext>
            </a:extLst>
          </p:cNvPr>
          <p:cNvSpPr/>
          <p:nvPr/>
        </p:nvSpPr>
        <p:spPr>
          <a:xfrm>
            <a:off x="4629392" y="1878208"/>
            <a:ext cx="2050742" cy="533316"/>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latin typeface="微软雅黑" panose="020B0503020204020204" pitchFamily="34" charset="-122"/>
                <a:ea typeface="微软雅黑" panose="020B0503020204020204" pitchFamily="34" charset="-122"/>
              </a:rPr>
              <a:t>MC3386</a:t>
            </a:r>
            <a:r>
              <a:rPr lang="zh-CN" altLang="en-US" dirty="0">
                <a:solidFill>
                  <a:schemeClr val="tx1"/>
                </a:solidFill>
                <a:latin typeface="微软雅黑" panose="020B0503020204020204" pitchFamily="34" charset="-122"/>
                <a:ea typeface="微软雅黑" panose="020B0503020204020204" pitchFamily="34" charset="-122"/>
              </a:rPr>
              <a:t>芯片</a:t>
            </a:r>
          </a:p>
        </p:txBody>
      </p:sp>
      <p:pic>
        <p:nvPicPr>
          <p:cNvPr id="2" name="图片 1">
            <a:extLst>
              <a:ext uri="{FF2B5EF4-FFF2-40B4-BE49-F238E27FC236}">
                <a16:creationId xmlns:a16="http://schemas.microsoft.com/office/drawing/2014/main" id="{0FDAEC36-64B2-4EC1-BE1E-086CCF1A9050}"/>
              </a:ext>
            </a:extLst>
          </p:cNvPr>
          <p:cNvPicPr>
            <a:picLocks noChangeAspect="1"/>
          </p:cNvPicPr>
          <p:nvPr/>
        </p:nvPicPr>
        <p:blipFill>
          <a:blip r:embed="rId2"/>
          <a:stretch>
            <a:fillRect/>
          </a:stretch>
        </p:blipFill>
        <p:spPr>
          <a:xfrm>
            <a:off x="853935" y="1110373"/>
            <a:ext cx="8254602" cy="5570073"/>
          </a:xfrm>
          <a:prstGeom prst="rect">
            <a:avLst/>
          </a:prstGeom>
        </p:spPr>
      </p:pic>
    </p:spTree>
    <p:extLst>
      <p:ext uri="{BB962C8B-B14F-4D97-AF65-F5344CB8AC3E}">
        <p14:creationId xmlns:p14="http://schemas.microsoft.com/office/powerpoint/2010/main" val="40411228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solidFill>
                  <a:srgbClr val="01E1EF"/>
                </a:solidFill>
                <a:latin typeface="微软雅黑" pitchFamily="34" charset="-122"/>
                <a:ea typeface="微软雅黑" pitchFamily="34" charset="-122"/>
              </a:rPr>
              <a:t>PWM</a:t>
            </a:r>
            <a:r>
              <a:rPr lang="zh-CN" altLang="en-US" dirty="0">
                <a:solidFill>
                  <a:srgbClr val="01E1EF"/>
                </a:solidFill>
                <a:latin typeface="微软雅黑" pitchFamily="34" charset="-122"/>
                <a:ea typeface="微软雅黑" pitchFamily="34" charset="-122"/>
              </a:rPr>
              <a:t>应用</a:t>
            </a:r>
          </a:p>
        </p:txBody>
      </p:sp>
      <p:sp>
        <p:nvSpPr>
          <p:cNvPr id="3" name="内容占位符 2"/>
          <p:cNvSpPr>
            <a:spLocks noGrp="1"/>
          </p:cNvSpPr>
          <p:nvPr>
            <p:ph idx="1"/>
          </p:nvPr>
        </p:nvSpPr>
        <p:spPr>
          <a:xfrm>
            <a:off x="644769" y="1491517"/>
            <a:ext cx="7760677" cy="4351338"/>
          </a:xfrm>
        </p:spPr>
        <p:txBody>
          <a:bodyPr/>
          <a:lstStyle/>
          <a:p>
            <a:pPr lvl="1">
              <a:lnSpc>
                <a:spcPct val="150000"/>
              </a:lnSpc>
              <a:buClr>
                <a:srgbClr val="FFFF00"/>
              </a:buClr>
              <a:buFont typeface="Wingdings" pitchFamily="2" charset="2"/>
              <a:buChar char="n"/>
            </a:pPr>
            <a:r>
              <a:rPr lang="zh-CN" altLang="en-US" sz="1800" dirty="0">
                <a:solidFill>
                  <a:schemeClr val="bg1"/>
                </a:solidFill>
                <a:latin typeface="微软雅黑" pitchFamily="34" charset="-122"/>
                <a:ea typeface="微软雅黑" pitchFamily="34" charset="-122"/>
              </a:rPr>
              <a:t>它是利用微处理器的数字输出来对模拟电路进行控制的一种非常有效的技术，广泛应用于测量，通信，功率控制与变换等许多领域。脉冲宽度调制（</a:t>
            </a:r>
            <a:r>
              <a:rPr lang="zh-CN" altLang="zh-CN" sz="1800" b="1" dirty="0">
                <a:solidFill>
                  <a:schemeClr val="bg1"/>
                </a:solidFill>
                <a:latin typeface="微软雅黑" pitchFamily="34" charset="-122"/>
                <a:ea typeface="微软雅黑" pitchFamily="34" charset="-122"/>
              </a:rPr>
              <a:t>PWM</a:t>
            </a:r>
            <a:r>
              <a:rPr lang="zh-CN" altLang="en-US" sz="1800" dirty="0">
                <a:solidFill>
                  <a:schemeClr val="bg1"/>
                </a:solidFill>
                <a:latin typeface="微软雅黑" pitchFamily="34" charset="-122"/>
                <a:ea typeface="微软雅黑" pitchFamily="34" charset="-122"/>
              </a:rPr>
              <a:t>）是一种对模拟信号电平进行数字编码的方法。通过高分辨率计数器的使用，方波的占空比被调制用来对一个具体模拟信号的电平进行编码。</a:t>
            </a:r>
          </a:p>
          <a:p>
            <a:pPr lvl="1">
              <a:lnSpc>
                <a:spcPct val="150000"/>
              </a:lnSpc>
              <a:buClr>
                <a:srgbClr val="FFFF00"/>
              </a:buClr>
              <a:buFont typeface="Wingdings" pitchFamily="2" charset="2"/>
              <a:buChar char="n"/>
            </a:pPr>
            <a:r>
              <a:rPr lang="zh-CN" altLang="en-US" sz="1800" dirty="0">
                <a:solidFill>
                  <a:schemeClr val="bg1"/>
                </a:solidFill>
                <a:latin typeface="微软雅黑" pitchFamily="34" charset="-122"/>
                <a:ea typeface="微软雅黑" pitchFamily="34" charset="-122"/>
              </a:rPr>
              <a:t>常见应用有：电机控制，</a:t>
            </a:r>
            <a:r>
              <a:rPr lang="zh-CN" altLang="zh-CN" sz="1800" dirty="0">
                <a:solidFill>
                  <a:schemeClr val="bg1"/>
                </a:solidFill>
                <a:latin typeface="微软雅黑" pitchFamily="34" charset="-122"/>
                <a:ea typeface="微软雅黑" pitchFamily="34" charset="-122"/>
              </a:rPr>
              <a:t>DAC</a:t>
            </a:r>
            <a:r>
              <a:rPr lang="zh-CN" altLang="en-US" sz="1800" dirty="0">
                <a:solidFill>
                  <a:schemeClr val="bg1"/>
                </a:solidFill>
                <a:latin typeface="微软雅黑" pitchFamily="34" charset="-122"/>
                <a:ea typeface="微软雅黑" pitchFamily="34" charset="-122"/>
              </a:rPr>
              <a:t>输出等</a:t>
            </a:r>
          </a:p>
          <a:p>
            <a:pPr>
              <a:lnSpc>
                <a:spcPct val="150000"/>
              </a:lnSpc>
            </a:pPr>
            <a:endParaRPr lang="zh-CN" altLang="en-US" dirty="0">
              <a:solidFill>
                <a:schemeClr val="bg1"/>
              </a:solidFill>
            </a:endParaRPr>
          </a:p>
        </p:txBody>
      </p:sp>
    </p:spTree>
    <p:extLst>
      <p:ext uri="{BB962C8B-B14F-4D97-AF65-F5344CB8AC3E}">
        <p14:creationId xmlns:p14="http://schemas.microsoft.com/office/powerpoint/2010/main" val="3034608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10213" y="642357"/>
            <a:ext cx="8559800" cy="533316"/>
          </a:xfrm>
        </p:spPr>
        <p:txBody>
          <a:bodyPr>
            <a:normAutofit fontScale="90000"/>
          </a:bodyPr>
          <a:lstStyle/>
          <a:p>
            <a:r>
              <a:rPr lang="zh-CN" altLang="en-US" dirty="0">
                <a:solidFill>
                  <a:srgbClr val="01E1EF"/>
                </a:solidFill>
                <a:latin typeface="微软雅黑" pitchFamily="34" charset="-122"/>
                <a:ea typeface="微软雅黑" pitchFamily="34" charset="-122"/>
              </a:rPr>
              <a:t>输出比较功能框图</a:t>
            </a:r>
          </a:p>
        </p:txBody>
      </p:sp>
      <p:pic>
        <p:nvPicPr>
          <p:cNvPr id="2" name="图片 1">
            <a:extLst>
              <a:ext uri="{FF2B5EF4-FFF2-40B4-BE49-F238E27FC236}">
                <a16:creationId xmlns:a16="http://schemas.microsoft.com/office/drawing/2014/main" id="{3D9A746D-E6E6-4ACF-A8A8-DE6CD6B4F6A1}"/>
              </a:ext>
            </a:extLst>
          </p:cNvPr>
          <p:cNvPicPr>
            <a:picLocks noChangeAspect="1"/>
          </p:cNvPicPr>
          <p:nvPr/>
        </p:nvPicPr>
        <p:blipFill>
          <a:blip r:embed="rId2"/>
          <a:stretch>
            <a:fillRect/>
          </a:stretch>
        </p:blipFill>
        <p:spPr>
          <a:xfrm>
            <a:off x="5610686" y="1619558"/>
            <a:ext cx="6116715" cy="4435548"/>
          </a:xfrm>
          <a:prstGeom prst="rect">
            <a:avLst/>
          </a:prstGeom>
        </p:spPr>
      </p:pic>
      <p:sp>
        <p:nvSpPr>
          <p:cNvPr id="5" name="文本框 4">
            <a:extLst>
              <a:ext uri="{FF2B5EF4-FFF2-40B4-BE49-F238E27FC236}">
                <a16:creationId xmlns:a16="http://schemas.microsoft.com/office/drawing/2014/main" id="{F97A14C1-6970-4E55-AEFE-8C69CEDC6140}"/>
              </a:ext>
            </a:extLst>
          </p:cNvPr>
          <p:cNvSpPr txBox="1"/>
          <p:nvPr/>
        </p:nvSpPr>
        <p:spPr>
          <a:xfrm>
            <a:off x="594804" y="1515602"/>
            <a:ext cx="4714043" cy="1705403"/>
          </a:xfrm>
          <a:prstGeom prst="rect">
            <a:avLst/>
          </a:prstGeom>
          <a:noFill/>
        </p:spPr>
        <p:txBody>
          <a:bodyPr wrap="square" rtlCol="0">
            <a:spAutoFit/>
          </a:bodyPr>
          <a:lstStyle/>
          <a:p>
            <a:pPr marL="285750" indent="-285750">
              <a:lnSpc>
                <a:spcPct val="150000"/>
              </a:lnSpc>
              <a:buClr>
                <a:srgbClr val="FFFF00"/>
              </a:buClr>
              <a:buFont typeface="Wingdings" panose="05000000000000000000" pitchFamily="2" charset="2"/>
              <a:buChar char="n"/>
            </a:pPr>
            <a:r>
              <a:rPr lang="zh-CN" altLang="en-US" dirty="0">
                <a:solidFill>
                  <a:schemeClr val="bg1"/>
                </a:solidFill>
                <a:latin typeface="微软雅黑" panose="020B0503020204020204" pitchFamily="34" charset="-122"/>
                <a:ea typeface="微软雅黑" panose="020B0503020204020204" pitchFamily="34" charset="-122"/>
              </a:rPr>
              <a:t>输出比较就是通过定时器的计数比较控制外部引脚对外输出高低电平</a:t>
            </a:r>
            <a:endParaRPr lang="en-US" altLang="zh-CN" dirty="0">
              <a:solidFill>
                <a:schemeClr val="bg1"/>
              </a:solidFill>
              <a:latin typeface="微软雅黑" panose="020B0503020204020204" pitchFamily="34" charset="-122"/>
              <a:ea typeface="微软雅黑" panose="020B0503020204020204" pitchFamily="34" charset="-122"/>
            </a:endParaRPr>
          </a:p>
          <a:p>
            <a:pPr marL="285750" indent="-285750">
              <a:lnSpc>
                <a:spcPct val="150000"/>
              </a:lnSpc>
              <a:buClr>
                <a:srgbClr val="FFFF00"/>
              </a:buClr>
              <a:buFont typeface="Wingdings" panose="05000000000000000000" pitchFamily="2" charset="2"/>
              <a:buChar char="n"/>
            </a:pPr>
            <a:r>
              <a:rPr lang="zh-CN" altLang="en-US" dirty="0">
                <a:solidFill>
                  <a:schemeClr val="bg1"/>
                </a:solidFill>
                <a:latin typeface="微软雅黑" panose="020B0503020204020204" pitchFamily="34" charset="-122"/>
                <a:ea typeface="微软雅黑" panose="020B0503020204020204" pitchFamily="34" charset="-122"/>
              </a:rPr>
              <a:t>比较输出有很多种模式，其中</a:t>
            </a:r>
            <a:r>
              <a:rPr lang="en-US" altLang="zh-CN" dirty="0">
                <a:solidFill>
                  <a:schemeClr val="bg1"/>
                </a:solidFill>
                <a:latin typeface="微软雅黑" panose="020B0503020204020204" pitchFamily="34" charset="-122"/>
                <a:ea typeface="微软雅黑" panose="020B0503020204020204" pitchFamily="34" charset="-122"/>
              </a:rPr>
              <a:t>PWM</a:t>
            </a:r>
            <a:r>
              <a:rPr lang="zh-CN" altLang="en-US" dirty="0">
                <a:solidFill>
                  <a:schemeClr val="bg1"/>
                </a:solidFill>
                <a:latin typeface="微软雅黑" panose="020B0503020204020204" pitchFamily="34" charset="-122"/>
                <a:ea typeface="微软雅黑" panose="020B0503020204020204" pitchFamily="34" charset="-122"/>
              </a:rPr>
              <a:t>模式是输出比较中使用的最多的模式。</a:t>
            </a:r>
          </a:p>
        </p:txBody>
      </p:sp>
      <p:pic>
        <p:nvPicPr>
          <p:cNvPr id="6" name="图片 5">
            <a:extLst>
              <a:ext uri="{FF2B5EF4-FFF2-40B4-BE49-F238E27FC236}">
                <a16:creationId xmlns:a16="http://schemas.microsoft.com/office/drawing/2014/main" id="{D415AA15-EEFE-452A-8232-0ABC2AF6487A}"/>
              </a:ext>
            </a:extLst>
          </p:cNvPr>
          <p:cNvPicPr>
            <a:picLocks noChangeAspect="1"/>
          </p:cNvPicPr>
          <p:nvPr/>
        </p:nvPicPr>
        <p:blipFill>
          <a:blip r:embed="rId3"/>
          <a:stretch>
            <a:fillRect/>
          </a:stretch>
        </p:blipFill>
        <p:spPr>
          <a:xfrm>
            <a:off x="854106" y="3429000"/>
            <a:ext cx="4321576" cy="2626106"/>
          </a:xfrm>
          <a:prstGeom prst="rect">
            <a:avLst/>
          </a:prstGeom>
        </p:spPr>
      </p:pic>
    </p:spTree>
    <p:extLst>
      <p:ext uri="{BB962C8B-B14F-4D97-AF65-F5344CB8AC3E}">
        <p14:creationId xmlns:p14="http://schemas.microsoft.com/office/powerpoint/2010/main" val="4281365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468883" y="789088"/>
            <a:ext cx="8559800" cy="533316"/>
          </a:xfrm>
        </p:spPr>
        <p:txBody>
          <a:bodyPr>
            <a:normAutofit fontScale="90000"/>
          </a:bodyPr>
          <a:lstStyle/>
          <a:p>
            <a:r>
              <a:rPr lang="en-US" altLang="zh-CN" dirty="0">
                <a:solidFill>
                  <a:srgbClr val="01E1EF"/>
                </a:solidFill>
                <a:latin typeface="微软雅黑" pitchFamily="34" charset="-122"/>
                <a:ea typeface="微软雅黑" pitchFamily="34" charset="-122"/>
              </a:rPr>
              <a:t>STM32-PWM </a:t>
            </a:r>
            <a:r>
              <a:rPr lang="zh-CN" altLang="en-US" dirty="0">
                <a:solidFill>
                  <a:srgbClr val="01E1EF"/>
                </a:solidFill>
                <a:latin typeface="微软雅黑" pitchFamily="34" charset="-122"/>
                <a:ea typeface="微软雅黑" pitchFamily="34" charset="-122"/>
              </a:rPr>
              <a:t>直流电机驱动实验</a:t>
            </a:r>
          </a:p>
        </p:txBody>
      </p:sp>
      <p:grpSp>
        <p:nvGrpSpPr>
          <p:cNvPr id="14" name="组合 13">
            <a:extLst>
              <a:ext uri="{FF2B5EF4-FFF2-40B4-BE49-F238E27FC236}">
                <a16:creationId xmlns:a16="http://schemas.microsoft.com/office/drawing/2014/main" id="{74E35A15-C005-430C-A589-7E2FCBC07886}"/>
              </a:ext>
            </a:extLst>
          </p:cNvPr>
          <p:cNvGrpSpPr/>
          <p:nvPr/>
        </p:nvGrpSpPr>
        <p:grpSpPr>
          <a:xfrm>
            <a:off x="575024" y="1556556"/>
            <a:ext cx="8258879" cy="4908606"/>
            <a:chOff x="1064628" y="1616480"/>
            <a:chExt cx="8258879" cy="4908606"/>
          </a:xfrm>
        </p:grpSpPr>
        <p:pic>
          <p:nvPicPr>
            <p:cNvPr id="8" name="图片 7">
              <a:extLst>
                <a:ext uri="{FF2B5EF4-FFF2-40B4-BE49-F238E27FC236}">
                  <a16:creationId xmlns:a16="http://schemas.microsoft.com/office/drawing/2014/main" id="{1D011FE0-B0CC-471B-A28C-D0456B0BAB9C}"/>
                </a:ext>
              </a:extLst>
            </p:cNvPr>
            <p:cNvPicPr>
              <a:picLocks noChangeAspect="1"/>
            </p:cNvPicPr>
            <p:nvPr/>
          </p:nvPicPr>
          <p:blipFill rotWithShape="1">
            <a:blip r:embed="rId2"/>
            <a:srcRect b="27190"/>
            <a:stretch/>
          </p:blipFill>
          <p:spPr>
            <a:xfrm>
              <a:off x="3191729" y="1616480"/>
              <a:ext cx="6131778" cy="2382056"/>
            </a:xfrm>
            <a:prstGeom prst="rect">
              <a:avLst/>
            </a:prstGeom>
          </p:spPr>
        </p:pic>
        <p:pic>
          <p:nvPicPr>
            <p:cNvPr id="10" name="图片 9">
              <a:extLst>
                <a:ext uri="{FF2B5EF4-FFF2-40B4-BE49-F238E27FC236}">
                  <a16:creationId xmlns:a16="http://schemas.microsoft.com/office/drawing/2014/main" id="{2FEE2103-539D-4138-8E08-EC53F8D28783}"/>
                </a:ext>
              </a:extLst>
            </p:cNvPr>
            <p:cNvPicPr>
              <a:picLocks noChangeAspect="1"/>
            </p:cNvPicPr>
            <p:nvPr/>
          </p:nvPicPr>
          <p:blipFill>
            <a:blip r:embed="rId3"/>
            <a:stretch>
              <a:fillRect/>
            </a:stretch>
          </p:blipFill>
          <p:spPr>
            <a:xfrm>
              <a:off x="3191728" y="4060614"/>
              <a:ext cx="6131778" cy="2464472"/>
            </a:xfrm>
            <a:prstGeom prst="rect">
              <a:avLst/>
            </a:prstGeom>
          </p:spPr>
        </p:pic>
        <p:grpSp>
          <p:nvGrpSpPr>
            <p:cNvPr id="6" name="组合 5">
              <a:extLst>
                <a:ext uri="{FF2B5EF4-FFF2-40B4-BE49-F238E27FC236}">
                  <a16:creationId xmlns:a16="http://schemas.microsoft.com/office/drawing/2014/main" id="{EF49E7C2-19B8-432B-A496-BA3C17CCCDB7}"/>
                </a:ext>
              </a:extLst>
            </p:cNvPr>
            <p:cNvGrpSpPr/>
            <p:nvPr/>
          </p:nvGrpSpPr>
          <p:grpSpPr>
            <a:xfrm>
              <a:off x="1064628" y="1630218"/>
              <a:ext cx="5614120" cy="4894868"/>
              <a:chOff x="1064628" y="1630218"/>
              <a:chExt cx="5614120" cy="4894868"/>
            </a:xfrm>
          </p:grpSpPr>
          <p:pic>
            <p:nvPicPr>
              <p:cNvPr id="2" name="图片 1">
                <a:extLst>
                  <a:ext uri="{FF2B5EF4-FFF2-40B4-BE49-F238E27FC236}">
                    <a16:creationId xmlns:a16="http://schemas.microsoft.com/office/drawing/2014/main" id="{5E57CD23-9C45-42FA-B6D0-F5CC711A3A25}"/>
                  </a:ext>
                </a:extLst>
              </p:cNvPr>
              <p:cNvPicPr>
                <a:picLocks noChangeAspect="1"/>
              </p:cNvPicPr>
              <p:nvPr/>
            </p:nvPicPr>
            <p:blipFill>
              <a:blip r:embed="rId4"/>
              <a:stretch>
                <a:fillRect/>
              </a:stretch>
            </p:blipFill>
            <p:spPr>
              <a:xfrm>
                <a:off x="1064628" y="1630218"/>
                <a:ext cx="2051436" cy="4438694"/>
              </a:xfrm>
              <a:prstGeom prst="rect">
                <a:avLst/>
              </a:prstGeom>
            </p:spPr>
          </p:pic>
          <p:sp>
            <p:nvSpPr>
              <p:cNvPr id="5" name="矩形 4">
                <a:extLst>
                  <a:ext uri="{FF2B5EF4-FFF2-40B4-BE49-F238E27FC236}">
                    <a16:creationId xmlns:a16="http://schemas.microsoft.com/office/drawing/2014/main" id="{B0D23A6A-90CE-485B-8FDE-1BA75D22FE76}"/>
                  </a:ext>
                </a:extLst>
              </p:cNvPr>
              <p:cNvSpPr/>
              <p:nvPr/>
            </p:nvSpPr>
            <p:spPr>
              <a:xfrm>
                <a:off x="1064628" y="6068911"/>
                <a:ext cx="2051436" cy="45617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驱动板</a:t>
                </a:r>
              </a:p>
            </p:txBody>
          </p:sp>
          <p:sp>
            <p:nvSpPr>
              <p:cNvPr id="13" name="矩形 12">
                <a:extLst>
                  <a:ext uri="{FF2B5EF4-FFF2-40B4-BE49-F238E27FC236}">
                    <a16:creationId xmlns:a16="http://schemas.microsoft.com/office/drawing/2014/main" id="{BA692C1E-5251-4E28-B98E-67F05AF671AE}"/>
                  </a:ext>
                </a:extLst>
              </p:cNvPr>
              <p:cNvSpPr/>
              <p:nvPr/>
            </p:nvSpPr>
            <p:spPr>
              <a:xfrm>
                <a:off x="4627312" y="3905990"/>
                <a:ext cx="2051436" cy="45617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核心板</a:t>
                </a:r>
              </a:p>
            </p:txBody>
          </p:sp>
        </p:grpSp>
      </p:grpSp>
      <p:sp>
        <p:nvSpPr>
          <p:cNvPr id="16" name="文本框 15">
            <a:extLst>
              <a:ext uri="{FF2B5EF4-FFF2-40B4-BE49-F238E27FC236}">
                <a16:creationId xmlns:a16="http://schemas.microsoft.com/office/drawing/2014/main" id="{56806C14-3F5A-4C27-ABE9-368C23B2613E}"/>
              </a:ext>
            </a:extLst>
          </p:cNvPr>
          <p:cNvSpPr txBox="1"/>
          <p:nvPr/>
        </p:nvSpPr>
        <p:spPr>
          <a:xfrm>
            <a:off x="9028683" y="1570294"/>
            <a:ext cx="3167790" cy="2862322"/>
          </a:xfrm>
          <a:prstGeom prst="rect">
            <a:avLst/>
          </a:prstGeom>
          <a:noFill/>
        </p:spPr>
        <p:txBody>
          <a:bodyPr wrap="none" rtlCol="0">
            <a:spAutoFit/>
          </a:bodyPr>
          <a:lstStyle/>
          <a:p>
            <a:r>
              <a:rPr lang="zh-CN" altLang="en-US" dirty="0">
                <a:solidFill>
                  <a:srgbClr val="F8F018"/>
                </a:solidFill>
                <a:latin typeface="微软雅黑" panose="020B0503020204020204" pitchFamily="34" charset="-122"/>
                <a:ea typeface="微软雅黑" panose="020B0503020204020204" pitchFamily="34" charset="-122"/>
              </a:rPr>
              <a:t>电机</a:t>
            </a:r>
            <a:r>
              <a:rPr lang="en-US" altLang="zh-CN" dirty="0">
                <a:solidFill>
                  <a:srgbClr val="F8F018"/>
                </a:solidFill>
                <a:latin typeface="微软雅黑" panose="020B0503020204020204" pitchFamily="34" charset="-122"/>
                <a:ea typeface="微软雅黑" panose="020B0503020204020204" pitchFamily="34" charset="-122"/>
              </a:rPr>
              <a:t>1</a:t>
            </a:r>
          </a:p>
          <a:p>
            <a:r>
              <a:rPr lang="en-US" altLang="zh-CN" dirty="0">
                <a:solidFill>
                  <a:srgbClr val="F8F018"/>
                </a:solidFill>
                <a:latin typeface="微软雅黑" panose="020B0503020204020204" pitchFamily="34" charset="-122"/>
                <a:ea typeface="微软雅黑" panose="020B0503020204020204" pitchFamily="34" charset="-122"/>
              </a:rPr>
              <a:t>IN1  </a:t>
            </a:r>
            <a:r>
              <a:rPr lang="en-US" altLang="zh-CN" dirty="0">
                <a:solidFill>
                  <a:srgbClr val="F8F018"/>
                </a:solidFill>
                <a:latin typeface="微软雅黑" panose="020B0503020204020204" pitchFamily="34" charset="-122"/>
                <a:ea typeface="微软雅黑" panose="020B0503020204020204" pitchFamily="34" charset="-122"/>
                <a:sym typeface="Wingdings" panose="05000000000000000000" pitchFamily="2" charset="2"/>
              </a:rPr>
              <a:t>  PC3</a:t>
            </a:r>
          </a:p>
          <a:p>
            <a:r>
              <a:rPr lang="en-US" altLang="zh-CN" dirty="0">
                <a:solidFill>
                  <a:srgbClr val="F8F018"/>
                </a:solidFill>
                <a:latin typeface="微软雅黑" panose="020B0503020204020204" pitchFamily="34" charset="-122"/>
                <a:ea typeface="微软雅黑" panose="020B0503020204020204" pitchFamily="34" charset="-122"/>
              </a:rPr>
              <a:t>IN2  </a:t>
            </a:r>
            <a:r>
              <a:rPr lang="en-US" altLang="zh-CN" dirty="0">
                <a:solidFill>
                  <a:srgbClr val="F8F018"/>
                </a:solidFill>
                <a:latin typeface="微软雅黑" panose="020B0503020204020204" pitchFamily="34" charset="-122"/>
                <a:ea typeface="微软雅黑" panose="020B0503020204020204" pitchFamily="34" charset="-122"/>
                <a:sym typeface="Wingdings" panose="05000000000000000000" pitchFamily="2" charset="2"/>
              </a:rPr>
              <a:t></a:t>
            </a:r>
            <a:r>
              <a:rPr lang="en-US" altLang="zh-CN" dirty="0">
                <a:solidFill>
                  <a:srgbClr val="F8F018"/>
                </a:solidFill>
                <a:latin typeface="微软雅黑" panose="020B0503020204020204" pitchFamily="34" charset="-122"/>
                <a:ea typeface="微软雅黑" panose="020B0503020204020204" pitchFamily="34" charset="-122"/>
              </a:rPr>
              <a:t>  PA3</a:t>
            </a:r>
          </a:p>
          <a:p>
            <a:r>
              <a:rPr lang="en-US" altLang="zh-CN" dirty="0">
                <a:solidFill>
                  <a:srgbClr val="F8F018"/>
                </a:solidFill>
                <a:latin typeface="微软雅黑" panose="020B0503020204020204" pitchFamily="34" charset="-122"/>
                <a:ea typeface="微软雅黑" panose="020B0503020204020204" pitchFamily="34" charset="-122"/>
              </a:rPr>
              <a:t>PWMA </a:t>
            </a:r>
            <a:r>
              <a:rPr lang="en-US" altLang="zh-CN" dirty="0">
                <a:solidFill>
                  <a:srgbClr val="F8F018"/>
                </a:solidFill>
                <a:latin typeface="微软雅黑" panose="020B0503020204020204" pitchFamily="34" charset="-122"/>
                <a:ea typeface="微软雅黑" panose="020B0503020204020204" pitchFamily="34" charset="-122"/>
                <a:sym typeface="Wingdings" panose="05000000000000000000" pitchFamily="2" charset="2"/>
              </a:rPr>
              <a:t> PA2 (TIM5-CH3)</a:t>
            </a:r>
          </a:p>
          <a:p>
            <a:endParaRPr lang="en-US" altLang="zh-CN" dirty="0">
              <a:solidFill>
                <a:srgbClr val="F8F018"/>
              </a:solidFill>
              <a:latin typeface="微软雅黑" panose="020B0503020204020204" pitchFamily="34" charset="-122"/>
              <a:ea typeface="微软雅黑" panose="020B0503020204020204" pitchFamily="34" charset="-122"/>
              <a:sym typeface="Wingdings" panose="05000000000000000000" pitchFamily="2" charset="2"/>
            </a:endParaRPr>
          </a:p>
          <a:p>
            <a:r>
              <a:rPr lang="zh-CN" altLang="en-US" dirty="0">
                <a:solidFill>
                  <a:srgbClr val="F8F018"/>
                </a:solidFill>
                <a:latin typeface="微软雅黑" panose="020B0503020204020204" pitchFamily="34" charset="-122"/>
                <a:ea typeface="微软雅黑" panose="020B0503020204020204" pitchFamily="34" charset="-122"/>
                <a:sym typeface="Wingdings" panose="05000000000000000000" pitchFamily="2" charset="2"/>
              </a:rPr>
              <a:t>电机</a:t>
            </a:r>
            <a:r>
              <a:rPr lang="en-US" altLang="zh-CN" dirty="0">
                <a:solidFill>
                  <a:srgbClr val="F8F018"/>
                </a:solidFill>
                <a:latin typeface="微软雅黑" panose="020B0503020204020204" pitchFamily="34" charset="-122"/>
                <a:ea typeface="微软雅黑" panose="020B0503020204020204" pitchFamily="34" charset="-122"/>
                <a:sym typeface="Wingdings" panose="05000000000000000000" pitchFamily="2" charset="2"/>
              </a:rPr>
              <a:t>2</a:t>
            </a:r>
          </a:p>
          <a:p>
            <a:r>
              <a:rPr lang="en-US" altLang="zh-CN" dirty="0">
                <a:solidFill>
                  <a:srgbClr val="F8F018"/>
                </a:solidFill>
                <a:latin typeface="微软雅黑" panose="020B0503020204020204" pitchFamily="34" charset="-122"/>
                <a:ea typeface="微软雅黑" panose="020B0503020204020204" pitchFamily="34" charset="-122"/>
                <a:sym typeface="Wingdings" panose="05000000000000000000" pitchFamily="2" charset="2"/>
              </a:rPr>
              <a:t>IN3   PE15</a:t>
            </a:r>
          </a:p>
          <a:p>
            <a:r>
              <a:rPr lang="en-US" altLang="zh-CN" dirty="0">
                <a:solidFill>
                  <a:srgbClr val="F8F018"/>
                </a:solidFill>
                <a:latin typeface="微软雅黑" panose="020B0503020204020204" pitchFamily="34" charset="-122"/>
                <a:ea typeface="微软雅黑" panose="020B0503020204020204" pitchFamily="34" charset="-122"/>
                <a:sym typeface="Wingdings" panose="05000000000000000000" pitchFamily="2" charset="2"/>
              </a:rPr>
              <a:t>IN4   PE13</a:t>
            </a:r>
          </a:p>
          <a:p>
            <a:r>
              <a:rPr lang="en-US" altLang="zh-CN" dirty="0">
                <a:solidFill>
                  <a:srgbClr val="F8F018"/>
                </a:solidFill>
                <a:latin typeface="微软雅黑" panose="020B0503020204020204" pitchFamily="34" charset="-122"/>
                <a:ea typeface="微软雅黑" panose="020B0503020204020204" pitchFamily="34" charset="-122"/>
                <a:sym typeface="Wingdings" panose="05000000000000000000" pitchFamily="2" charset="2"/>
              </a:rPr>
              <a:t>PWMB  PD12(TIM4-CH1)</a:t>
            </a:r>
            <a:endParaRPr lang="en-US" altLang="zh-CN" dirty="0">
              <a:solidFill>
                <a:srgbClr val="F8F018"/>
              </a:solidFill>
              <a:latin typeface="微软雅黑" panose="020B0503020204020204" pitchFamily="34" charset="-122"/>
              <a:ea typeface="微软雅黑" panose="020B0503020204020204" pitchFamily="34" charset="-122"/>
            </a:endParaRPr>
          </a:p>
          <a:p>
            <a:r>
              <a:rPr lang="en-US" altLang="zh-CN" dirty="0">
                <a:solidFill>
                  <a:srgbClr val="F8F018"/>
                </a:solidFill>
              </a:rPr>
              <a:t> </a:t>
            </a:r>
            <a:endParaRPr lang="zh-CN" altLang="en-US" dirty="0">
              <a:solidFill>
                <a:srgbClr val="F8F018"/>
              </a:solidFill>
            </a:endParaRPr>
          </a:p>
        </p:txBody>
      </p:sp>
    </p:spTree>
    <p:extLst>
      <p:ext uri="{BB962C8B-B14F-4D97-AF65-F5344CB8AC3E}">
        <p14:creationId xmlns:p14="http://schemas.microsoft.com/office/powerpoint/2010/main" val="1935559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底色"/>
          <p:cNvPicPr>
            <a:picLocks noChangeAspect="1"/>
          </p:cNvPicPr>
          <p:nvPr/>
        </p:nvPicPr>
        <p:blipFill>
          <a:blip r:embed="rId2"/>
          <a:stretch>
            <a:fillRect/>
          </a:stretch>
        </p:blipFill>
        <p:spPr>
          <a:xfrm>
            <a:off x="-36830" y="-55245"/>
            <a:ext cx="12254865" cy="7113270"/>
          </a:xfrm>
          <a:prstGeom prst="rect">
            <a:avLst/>
          </a:prstGeom>
        </p:spPr>
      </p:pic>
      <p:pic>
        <p:nvPicPr>
          <p:cNvPr id="5" name="图片 4" descr="创客学院微信图"/>
          <p:cNvPicPr>
            <a:picLocks noChangeAspect="1"/>
          </p:cNvPicPr>
          <p:nvPr/>
        </p:nvPicPr>
        <p:blipFill>
          <a:blip r:embed="rId3"/>
          <a:stretch>
            <a:fillRect/>
          </a:stretch>
        </p:blipFill>
        <p:spPr>
          <a:xfrm>
            <a:off x="1618933" y="4649470"/>
            <a:ext cx="1454785" cy="1454785"/>
          </a:xfrm>
          <a:prstGeom prst="rect">
            <a:avLst/>
          </a:prstGeom>
        </p:spPr>
      </p:pic>
      <p:sp>
        <p:nvSpPr>
          <p:cNvPr id="7" name="文本框 6"/>
          <p:cNvSpPr txBox="1"/>
          <p:nvPr/>
        </p:nvSpPr>
        <p:spPr>
          <a:xfrm>
            <a:off x="1125220" y="3880485"/>
            <a:ext cx="2882265" cy="368300"/>
          </a:xfrm>
          <a:prstGeom prst="rect">
            <a:avLst/>
          </a:prstGeom>
          <a:noFill/>
        </p:spPr>
        <p:txBody>
          <a:bodyPr wrap="square" rtlCol="0">
            <a:spAutoFit/>
          </a:bodyPr>
          <a:lstStyle/>
          <a:p>
            <a:r>
              <a:rPr lang="zh-CN" altLang="en-US">
                <a:solidFill>
                  <a:srgbClr val="F8F018"/>
                </a:solidFill>
                <a:latin typeface="微软雅黑" panose="020B0503020204020204" charset="-122"/>
                <a:ea typeface="微软雅黑" panose="020B0503020204020204" charset="-122"/>
              </a:rPr>
              <a:t>扫一扫</a:t>
            </a:r>
            <a:r>
              <a:rPr lang="zh-CN" altLang="en-US">
                <a:solidFill>
                  <a:schemeClr val="bg1"/>
                </a:solidFill>
                <a:latin typeface="微软雅黑" panose="020B0503020204020204" charset="-122"/>
                <a:ea typeface="微软雅黑" panose="020B0503020204020204" charset="-122"/>
              </a:rPr>
              <a:t>，获取更多信息</a:t>
            </a:r>
          </a:p>
        </p:txBody>
      </p:sp>
      <p:sp>
        <p:nvSpPr>
          <p:cNvPr id="11" name="矩形 10"/>
          <p:cNvSpPr/>
          <p:nvPr/>
        </p:nvSpPr>
        <p:spPr>
          <a:xfrm>
            <a:off x="1203325" y="4310063"/>
            <a:ext cx="2286000" cy="2152650"/>
          </a:xfrm>
          <a:prstGeom prst="rect">
            <a:avLst/>
          </a:prstGeom>
          <a:solidFill>
            <a:srgbClr val="44444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descr="创客学院微信图"/>
          <p:cNvPicPr>
            <a:picLocks noChangeAspect="1"/>
          </p:cNvPicPr>
          <p:nvPr/>
        </p:nvPicPr>
        <p:blipFill>
          <a:blip r:embed="rId3"/>
          <a:stretch>
            <a:fillRect/>
          </a:stretch>
        </p:blipFill>
        <p:spPr>
          <a:xfrm>
            <a:off x="1618933" y="4658995"/>
            <a:ext cx="1454785" cy="1454785"/>
          </a:xfrm>
          <a:prstGeom prst="rect">
            <a:avLst/>
          </a:prstGeom>
        </p:spPr>
      </p:pic>
      <p:sp>
        <p:nvSpPr>
          <p:cNvPr id="12" name="文本框 11"/>
          <p:cNvSpPr txBox="1"/>
          <p:nvPr/>
        </p:nvSpPr>
        <p:spPr>
          <a:xfrm>
            <a:off x="3943350" y="4869180"/>
            <a:ext cx="5476875" cy="1014730"/>
          </a:xfrm>
          <a:prstGeom prst="rect">
            <a:avLst/>
          </a:prstGeom>
          <a:noFill/>
        </p:spPr>
        <p:txBody>
          <a:bodyPr wrap="square" rtlCol="0">
            <a:spAutoFit/>
          </a:bodyPr>
          <a:lstStyle/>
          <a:p>
            <a:r>
              <a:rPr lang="zh-CN" altLang="en-US" sz="6000">
                <a:solidFill>
                  <a:schemeClr val="bg1"/>
                </a:solidFill>
                <a:latin typeface="微软雅黑" panose="020B0503020204020204" charset="-122"/>
                <a:ea typeface="微软雅黑" panose="020B0503020204020204" charset="-122"/>
              </a:rPr>
              <a:t>THANK </a:t>
            </a:r>
            <a:r>
              <a:rPr lang="zh-CN" altLang="en-US" sz="6000">
                <a:solidFill>
                  <a:srgbClr val="F8F018"/>
                </a:solidFill>
                <a:latin typeface="微软雅黑" panose="020B0503020204020204" charset="-122"/>
                <a:ea typeface="微软雅黑" panose="020B0503020204020204" charset="-122"/>
              </a:rPr>
              <a:t>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EA39AA91-0EF6-4542-9F8A-85BB6268BB84}"/>
              </a:ext>
            </a:extLst>
          </p:cNvPr>
          <p:cNvSpPr txBox="1"/>
          <p:nvPr/>
        </p:nvSpPr>
        <p:spPr>
          <a:xfrm>
            <a:off x="256191" y="302032"/>
            <a:ext cx="9281795" cy="769441"/>
          </a:xfrm>
          <a:prstGeom prst="rect">
            <a:avLst/>
          </a:prstGeom>
          <a:noFill/>
        </p:spPr>
        <p:txBody>
          <a:bodyPr wrap="square" rtlCol="0">
            <a:spAutoFit/>
          </a:bodyPr>
          <a:lstStyle/>
          <a:p>
            <a:r>
              <a:rPr lang="zh-CN" altLang="en-US" sz="4400" dirty="0">
                <a:solidFill>
                  <a:srgbClr val="61FFFD"/>
                </a:solidFill>
                <a:latin typeface="微软雅黑" panose="020B0503020204020204" charset="-122"/>
                <a:ea typeface="微软雅黑" panose="020B0503020204020204" charset="-122"/>
              </a:rPr>
              <a:t>平衡小车项目整体框架</a:t>
            </a:r>
          </a:p>
        </p:txBody>
      </p:sp>
      <p:pic>
        <p:nvPicPr>
          <p:cNvPr id="7" name="图片 6">
            <a:extLst>
              <a:ext uri="{FF2B5EF4-FFF2-40B4-BE49-F238E27FC236}">
                <a16:creationId xmlns:a16="http://schemas.microsoft.com/office/drawing/2014/main" id="{7D239A1C-E3B9-4BEC-B611-3DA73EAF00BA}"/>
              </a:ext>
            </a:extLst>
          </p:cNvPr>
          <p:cNvPicPr>
            <a:picLocks noChangeAspect="1"/>
          </p:cNvPicPr>
          <p:nvPr/>
        </p:nvPicPr>
        <p:blipFill>
          <a:blip r:embed="rId2"/>
          <a:stretch>
            <a:fillRect/>
          </a:stretch>
        </p:blipFill>
        <p:spPr>
          <a:xfrm>
            <a:off x="356160" y="1182253"/>
            <a:ext cx="9572152" cy="5373715"/>
          </a:xfrm>
          <a:prstGeom prst="rect">
            <a:avLst/>
          </a:prstGeom>
        </p:spPr>
      </p:pic>
      <p:sp>
        <p:nvSpPr>
          <p:cNvPr id="3" name="矩形 2">
            <a:extLst>
              <a:ext uri="{FF2B5EF4-FFF2-40B4-BE49-F238E27FC236}">
                <a16:creationId xmlns:a16="http://schemas.microsoft.com/office/drawing/2014/main" id="{538AD332-A282-4E73-A8F4-D0A4F5911720}"/>
              </a:ext>
            </a:extLst>
          </p:cNvPr>
          <p:cNvSpPr/>
          <p:nvPr/>
        </p:nvSpPr>
        <p:spPr>
          <a:xfrm>
            <a:off x="2263688" y="4811697"/>
            <a:ext cx="1818869" cy="1065321"/>
          </a:xfrm>
          <a:prstGeom prst="rect">
            <a:avLst/>
          </a:prstGeom>
          <a:noFill/>
          <a:ln w="28575">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74389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691196" y="594995"/>
            <a:ext cx="10663343" cy="769441"/>
          </a:xfrm>
          <a:prstGeom prst="rect">
            <a:avLst/>
          </a:prstGeom>
          <a:noFill/>
        </p:spPr>
        <p:txBody>
          <a:bodyPr wrap="square" rtlCol="0">
            <a:spAutoFit/>
          </a:bodyPr>
          <a:lstStyle/>
          <a:p>
            <a:r>
              <a:rPr lang="zh-CN" altLang="en-US" sz="4400" dirty="0">
                <a:solidFill>
                  <a:srgbClr val="61FFFD"/>
                </a:solidFill>
                <a:latin typeface="微软雅黑" panose="020B0503020204020204" charset="-122"/>
                <a:ea typeface="微软雅黑" panose="020B0503020204020204" charset="-122"/>
              </a:rPr>
              <a:t>平衡小车项目开发</a:t>
            </a:r>
            <a:r>
              <a:rPr lang="en-US" altLang="zh-CN" sz="4400" dirty="0">
                <a:solidFill>
                  <a:srgbClr val="61FFFD"/>
                </a:solidFill>
                <a:latin typeface="微软雅黑" panose="020B0503020204020204" charset="-122"/>
                <a:ea typeface="微软雅黑" panose="020B0503020204020204" charset="-122"/>
              </a:rPr>
              <a:t>——</a:t>
            </a:r>
            <a:r>
              <a:rPr lang="zh-CN" altLang="en-US" sz="4400" dirty="0">
                <a:solidFill>
                  <a:srgbClr val="61FFFD"/>
                </a:solidFill>
                <a:latin typeface="微软雅黑" panose="020B0503020204020204" charset="-122"/>
                <a:ea typeface="微软雅黑" panose="020B0503020204020204" charset="-122"/>
              </a:rPr>
              <a:t>小车</a:t>
            </a:r>
            <a:r>
              <a:rPr lang="en-US" altLang="zh-CN" sz="4400" dirty="0">
                <a:solidFill>
                  <a:srgbClr val="61FFFD"/>
                </a:solidFill>
                <a:latin typeface="微软雅黑" panose="020B0503020204020204" charset="-122"/>
                <a:ea typeface="微软雅黑" panose="020B0503020204020204" charset="-122"/>
              </a:rPr>
              <a:t>PID</a:t>
            </a:r>
            <a:r>
              <a:rPr lang="zh-CN" altLang="en-US" sz="4400" dirty="0">
                <a:solidFill>
                  <a:srgbClr val="61FFFD"/>
                </a:solidFill>
                <a:latin typeface="微软雅黑" panose="020B0503020204020204" charset="-122"/>
                <a:ea typeface="微软雅黑" panose="020B0503020204020204" charset="-122"/>
              </a:rPr>
              <a:t>控制进程</a:t>
            </a:r>
          </a:p>
        </p:txBody>
      </p:sp>
      <p:sp>
        <p:nvSpPr>
          <p:cNvPr id="19" name="文本框 18">
            <a:extLst>
              <a:ext uri="{FF2B5EF4-FFF2-40B4-BE49-F238E27FC236}">
                <a16:creationId xmlns:a16="http://schemas.microsoft.com/office/drawing/2014/main" id="{9DEE0181-E152-42F3-89B9-B66CB1AC0EDE}"/>
              </a:ext>
            </a:extLst>
          </p:cNvPr>
          <p:cNvSpPr txBox="1"/>
          <p:nvPr/>
        </p:nvSpPr>
        <p:spPr>
          <a:xfrm>
            <a:off x="1791970" y="2092325"/>
            <a:ext cx="9903460" cy="2246769"/>
          </a:xfrm>
          <a:prstGeom prst="rect">
            <a:avLst/>
          </a:prstGeom>
          <a:noFill/>
        </p:spPr>
        <p:txBody>
          <a:bodyPr wrap="square" rtlCol="0">
            <a:spAutoFit/>
          </a:bodyPr>
          <a:lstStyle/>
          <a:p>
            <a:r>
              <a:rPr lang="en-US" altLang="zh-CN" sz="2800" dirty="0">
                <a:solidFill>
                  <a:srgbClr val="F8F018"/>
                </a:solidFill>
                <a:latin typeface="微软雅黑" panose="020B0503020204020204" charset="-122"/>
                <a:ea typeface="微软雅黑" panose="020B0503020204020204" charset="-122"/>
              </a:rPr>
              <a:t>PWM</a:t>
            </a:r>
            <a:r>
              <a:rPr lang="zh-CN" altLang="en-US" sz="2800" dirty="0">
                <a:solidFill>
                  <a:srgbClr val="F8F018"/>
                </a:solidFill>
                <a:latin typeface="微软雅黑" panose="020B0503020204020204" charset="-122"/>
                <a:ea typeface="微软雅黑" panose="020B0503020204020204" charset="-122"/>
              </a:rPr>
              <a:t>直流电机驱动功能开发</a:t>
            </a:r>
            <a:endParaRPr lang="en-US" altLang="zh-CN" sz="2800" dirty="0">
              <a:solidFill>
                <a:srgbClr val="F8F018"/>
              </a:solidFill>
              <a:latin typeface="微软雅黑" panose="020B0503020204020204" charset="-122"/>
              <a:ea typeface="微软雅黑" panose="020B0503020204020204" charset="-122"/>
            </a:endParaRPr>
          </a:p>
          <a:p>
            <a:endParaRPr lang="zh-CN" altLang="en-US" sz="2800" dirty="0">
              <a:solidFill>
                <a:srgbClr val="F8F018"/>
              </a:solidFill>
              <a:latin typeface="微软雅黑" panose="020B0503020204020204" charset="-122"/>
              <a:ea typeface="微软雅黑" panose="020B0503020204020204" charset="-122"/>
            </a:endParaRPr>
          </a:p>
          <a:p>
            <a:r>
              <a:rPr lang="zh-CN" altLang="en-US" sz="2800" dirty="0">
                <a:solidFill>
                  <a:schemeClr val="bg1"/>
                </a:solidFill>
                <a:latin typeface="微软雅黑" panose="020B0503020204020204" charset="-122"/>
                <a:ea typeface="微软雅黑" panose="020B0503020204020204" charset="-122"/>
              </a:rPr>
              <a:t>正交码盘测试小车速度功能开发</a:t>
            </a:r>
          </a:p>
          <a:p>
            <a:endParaRPr lang="en-US" altLang="zh-CN" sz="2800" dirty="0">
              <a:solidFill>
                <a:schemeClr val="bg1"/>
              </a:solidFill>
              <a:latin typeface="微软雅黑" panose="020B0503020204020204" charset="-122"/>
              <a:ea typeface="微软雅黑" panose="020B0503020204020204" charset="-122"/>
            </a:endParaRPr>
          </a:p>
          <a:p>
            <a:r>
              <a:rPr lang="zh-CN" altLang="en-US" sz="2800" dirty="0">
                <a:solidFill>
                  <a:schemeClr val="bg1"/>
                </a:solidFill>
                <a:latin typeface="微软雅黑" panose="020B0503020204020204" charset="-122"/>
                <a:ea typeface="微软雅黑" panose="020B0503020204020204" charset="-122"/>
              </a:rPr>
              <a:t>小车</a:t>
            </a:r>
            <a:r>
              <a:rPr lang="en-US" altLang="zh-CN" sz="2800" dirty="0">
                <a:solidFill>
                  <a:schemeClr val="bg1"/>
                </a:solidFill>
                <a:latin typeface="微软雅黑" panose="020B0503020204020204" charset="-122"/>
                <a:ea typeface="微软雅黑" panose="020B0503020204020204" charset="-122"/>
              </a:rPr>
              <a:t>PID</a:t>
            </a:r>
            <a:r>
              <a:rPr lang="zh-CN" altLang="en-US" sz="2800" dirty="0">
                <a:solidFill>
                  <a:schemeClr val="bg1"/>
                </a:solidFill>
                <a:latin typeface="微软雅黑" panose="020B0503020204020204" charset="-122"/>
                <a:ea typeface="微软雅黑" panose="020B0503020204020204" charset="-122"/>
              </a:rPr>
              <a:t>控制功能开发</a:t>
            </a:r>
          </a:p>
        </p:txBody>
      </p:sp>
      <p:sp>
        <p:nvSpPr>
          <p:cNvPr id="20" name="文本框 19">
            <a:extLst>
              <a:ext uri="{FF2B5EF4-FFF2-40B4-BE49-F238E27FC236}">
                <a16:creationId xmlns:a16="http://schemas.microsoft.com/office/drawing/2014/main" id="{7844EF93-71B1-439E-AC6C-D0A71B8768D9}"/>
              </a:ext>
            </a:extLst>
          </p:cNvPr>
          <p:cNvSpPr txBox="1"/>
          <p:nvPr/>
        </p:nvSpPr>
        <p:spPr>
          <a:xfrm>
            <a:off x="993775" y="2061845"/>
            <a:ext cx="797560" cy="523220"/>
          </a:xfrm>
          <a:prstGeom prst="rect">
            <a:avLst/>
          </a:prstGeom>
          <a:noFill/>
        </p:spPr>
        <p:txBody>
          <a:bodyPr wrap="square" rtlCol="0">
            <a:spAutoFit/>
          </a:bodyPr>
          <a:lstStyle/>
          <a:p>
            <a:pPr algn="just"/>
            <a:r>
              <a:rPr lang="en-US" altLang="zh-CN" sz="2800">
                <a:solidFill>
                  <a:srgbClr val="F8F018"/>
                </a:solidFill>
                <a:latin typeface="Arial Unicode MS" panose="020B0604020202020204" charset="-122"/>
                <a:ea typeface="Arial Unicode MS" panose="020B0604020202020204" charset="-122"/>
              </a:rPr>
              <a:t>1</a:t>
            </a:r>
            <a:r>
              <a:rPr lang="en-US" altLang="zh-CN" sz="2800">
                <a:solidFill>
                  <a:srgbClr val="F8F018"/>
                </a:solidFill>
              </a:rPr>
              <a:t> /</a:t>
            </a:r>
          </a:p>
        </p:txBody>
      </p:sp>
      <p:sp>
        <p:nvSpPr>
          <p:cNvPr id="21" name="等腰三角形 20">
            <a:extLst>
              <a:ext uri="{FF2B5EF4-FFF2-40B4-BE49-F238E27FC236}">
                <a16:creationId xmlns:a16="http://schemas.microsoft.com/office/drawing/2014/main" id="{B291AF49-11D0-48B8-8E3C-9746B012E83D}"/>
              </a:ext>
            </a:extLst>
          </p:cNvPr>
          <p:cNvSpPr/>
          <p:nvPr/>
        </p:nvSpPr>
        <p:spPr>
          <a:xfrm rot="5400000">
            <a:off x="582930" y="2173912"/>
            <a:ext cx="327025" cy="299085"/>
          </a:xfrm>
          <a:prstGeom prst="triangle">
            <a:avLst/>
          </a:prstGeom>
          <a:solidFill>
            <a:srgbClr val="F8F0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22" name="文本框 21">
            <a:extLst>
              <a:ext uri="{FF2B5EF4-FFF2-40B4-BE49-F238E27FC236}">
                <a16:creationId xmlns:a16="http://schemas.microsoft.com/office/drawing/2014/main" id="{C0528061-1666-4328-91E5-AB3064C1A9DA}"/>
              </a:ext>
            </a:extLst>
          </p:cNvPr>
          <p:cNvSpPr txBox="1"/>
          <p:nvPr/>
        </p:nvSpPr>
        <p:spPr>
          <a:xfrm>
            <a:off x="994410" y="2982595"/>
            <a:ext cx="797560" cy="523220"/>
          </a:xfrm>
          <a:prstGeom prst="rect">
            <a:avLst/>
          </a:prstGeom>
          <a:noFill/>
        </p:spPr>
        <p:txBody>
          <a:bodyPr wrap="square" rtlCol="0">
            <a:spAutoFit/>
          </a:bodyPr>
          <a:lstStyle/>
          <a:p>
            <a:pPr algn="just"/>
            <a:r>
              <a:rPr lang="en-US" altLang="zh-CN" sz="2800" dirty="0">
                <a:solidFill>
                  <a:srgbClr val="F8F018"/>
                </a:solidFill>
                <a:latin typeface="Arial Unicode MS" panose="020B0604020202020204" charset="-122"/>
                <a:ea typeface="Arial Unicode MS" panose="020B0604020202020204" charset="-122"/>
              </a:rPr>
              <a:t>2 </a:t>
            </a:r>
            <a:r>
              <a:rPr lang="en-US" altLang="zh-CN" sz="2800" dirty="0">
                <a:solidFill>
                  <a:srgbClr val="F8F018"/>
                </a:solidFill>
              </a:rPr>
              <a:t>/</a:t>
            </a:r>
          </a:p>
        </p:txBody>
      </p:sp>
      <p:sp>
        <p:nvSpPr>
          <p:cNvPr id="23" name="文本框 22">
            <a:extLst>
              <a:ext uri="{FF2B5EF4-FFF2-40B4-BE49-F238E27FC236}">
                <a16:creationId xmlns:a16="http://schemas.microsoft.com/office/drawing/2014/main" id="{5A7824F4-DF84-4017-AD9C-E70EB0DD5F77}"/>
              </a:ext>
            </a:extLst>
          </p:cNvPr>
          <p:cNvSpPr txBox="1"/>
          <p:nvPr/>
        </p:nvSpPr>
        <p:spPr>
          <a:xfrm>
            <a:off x="1009650" y="3823335"/>
            <a:ext cx="797560" cy="523220"/>
          </a:xfrm>
          <a:prstGeom prst="rect">
            <a:avLst/>
          </a:prstGeom>
          <a:noFill/>
        </p:spPr>
        <p:txBody>
          <a:bodyPr wrap="square" rtlCol="0">
            <a:spAutoFit/>
          </a:bodyPr>
          <a:lstStyle/>
          <a:p>
            <a:pPr algn="just"/>
            <a:r>
              <a:rPr lang="en-US" altLang="zh-CN" sz="2800" dirty="0">
                <a:solidFill>
                  <a:srgbClr val="F8F018"/>
                </a:solidFill>
                <a:latin typeface="Arial Unicode MS" panose="020B0604020202020204" charset="-122"/>
                <a:ea typeface="Arial Unicode MS" panose="020B0604020202020204" charset="-122"/>
              </a:rPr>
              <a:t>3 </a:t>
            </a:r>
            <a:r>
              <a:rPr lang="en-US" altLang="zh-CN" sz="2800" dirty="0">
                <a:solidFill>
                  <a:srgbClr val="F8F018"/>
                </a:solidFill>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01336" y="503667"/>
            <a:ext cx="8559800" cy="533316"/>
          </a:xfrm>
        </p:spPr>
        <p:txBody>
          <a:bodyPr>
            <a:normAutofit fontScale="90000"/>
          </a:bodyPr>
          <a:lstStyle/>
          <a:p>
            <a:r>
              <a:rPr lang="zh-CN" altLang="en-US" dirty="0">
                <a:solidFill>
                  <a:srgbClr val="01E1EF"/>
                </a:solidFill>
                <a:latin typeface="微软雅黑" pitchFamily="34" charset="-122"/>
                <a:ea typeface="微软雅黑" pitchFamily="34" charset="-122"/>
              </a:rPr>
              <a:t>平衡小车</a:t>
            </a:r>
          </a:p>
        </p:txBody>
      </p:sp>
      <p:sp>
        <p:nvSpPr>
          <p:cNvPr id="4" name="文本框 3">
            <a:extLst>
              <a:ext uri="{FF2B5EF4-FFF2-40B4-BE49-F238E27FC236}">
                <a16:creationId xmlns:a16="http://schemas.microsoft.com/office/drawing/2014/main" id="{0B7C90CB-CCFF-4378-8C18-67890DAA3C02}"/>
              </a:ext>
            </a:extLst>
          </p:cNvPr>
          <p:cNvSpPr txBox="1"/>
          <p:nvPr/>
        </p:nvSpPr>
        <p:spPr>
          <a:xfrm>
            <a:off x="701336" y="1775534"/>
            <a:ext cx="184731" cy="369332"/>
          </a:xfrm>
          <a:prstGeom prst="rect">
            <a:avLst/>
          </a:prstGeom>
          <a:noFill/>
        </p:spPr>
        <p:txBody>
          <a:bodyPr wrap="none" rtlCol="0">
            <a:spAutoFit/>
          </a:bodyPr>
          <a:lstStyle/>
          <a:p>
            <a:endParaRPr lang="zh-CN" altLang="en-US" dirty="0"/>
          </a:p>
        </p:txBody>
      </p:sp>
      <p:pic>
        <p:nvPicPr>
          <p:cNvPr id="5" name="图片 4">
            <a:extLst>
              <a:ext uri="{FF2B5EF4-FFF2-40B4-BE49-F238E27FC236}">
                <a16:creationId xmlns:a16="http://schemas.microsoft.com/office/drawing/2014/main" id="{61007DBA-3839-44D9-AB59-3CE072978D14}"/>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l="1111" t="11407" r="-1111" b="13778"/>
          <a:stretch/>
        </p:blipFill>
        <p:spPr>
          <a:xfrm>
            <a:off x="793701" y="1304813"/>
            <a:ext cx="9144000" cy="5130800"/>
          </a:xfrm>
          <a:prstGeom prst="rect">
            <a:avLst/>
          </a:prstGeom>
        </p:spPr>
      </p:pic>
    </p:spTree>
    <p:extLst>
      <p:ext uri="{BB962C8B-B14F-4D97-AF65-F5344CB8AC3E}">
        <p14:creationId xmlns:p14="http://schemas.microsoft.com/office/powerpoint/2010/main" val="3134640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01336" y="503667"/>
            <a:ext cx="8559800" cy="533316"/>
          </a:xfrm>
        </p:spPr>
        <p:txBody>
          <a:bodyPr>
            <a:normAutofit fontScale="90000"/>
          </a:bodyPr>
          <a:lstStyle/>
          <a:p>
            <a:r>
              <a:rPr lang="zh-CN" altLang="en-US" dirty="0">
                <a:solidFill>
                  <a:srgbClr val="01E1EF"/>
                </a:solidFill>
                <a:latin typeface="微软雅黑" pitchFamily="34" charset="-122"/>
                <a:ea typeface="微软雅黑" pitchFamily="34" charset="-122"/>
              </a:rPr>
              <a:t>电机的分类</a:t>
            </a:r>
          </a:p>
        </p:txBody>
      </p:sp>
      <p:sp>
        <p:nvSpPr>
          <p:cNvPr id="4" name="文本框 3">
            <a:extLst>
              <a:ext uri="{FF2B5EF4-FFF2-40B4-BE49-F238E27FC236}">
                <a16:creationId xmlns:a16="http://schemas.microsoft.com/office/drawing/2014/main" id="{0B7C90CB-CCFF-4378-8C18-67890DAA3C02}"/>
              </a:ext>
            </a:extLst>
          </p:cNvPr>
          <p:cNvSpPr txBox="1"/>
          <p:nvPr/>
        </p:nvSpPr>
        <p:spPr>
          <a:xfrm>
            <a:off x="701336" y="1775534"/>
            <a:ext cx="184731" cy="369332"/>
          </a:xfrm>
          <a:prstGeom prst="rect">
            <a:avLst/>
          </a:prstGeom>
          <a:noFill/>
        </p:spPr>
        <p:txBody>
          <a:bodyPr wrap="none" rtlCol="0">
            <a:spAutoFit/>
          </a:bodyPr>
          <a:lstStyle/>
          <a:p>
            <a:endParaRPr lang="zh-CN" altLang="en-US" dirty="0"/>
          </a:p>
        </p:txBody>
      </p:sp>
      <p:pic>
        <p:nvPicPr>
          <p:cNvPr id="10" name="图片 9">
            <a:extLst>
              <a:ext uri="{FF2B5EF4-FFF2-40B4-BE49-F238E27FC236}">
                <a16:creationId xmlns:a16="http://schemas.microsoft.com/office/drawing/2014/main" id="{7B788A52-0412-4B11-95A4-6325D6111494}"/>
              </a:ext>
            </a:extLst>
          </p:cNvPr>
          <p:cNvPicPr>
            <a:picLocks noChangeAspect="1"/>
          </p:cNvPicPr>
          <p:nvPr/>
        </p:nvPicPr>
        <p:blipFill>
          <a:blip r:embed="rId2"/>
          <a:stretch>
            <a:fillRect/>
          </a:stretch>
        </p:blipFill>
        <p:spPr>
          <a:xfrm>
            <a:off x="701336" y="1379970"/>
            <a:ext cx="9566337" cy="5089678"/>
          </a:xfrm>
          <a:prstGeom prst="rect">
            <a:avLst/>
          </a:prstGeom>
        </p:spPr>
      </p:pic>
    </p:spTree>
    <p:extLst>
      <p:ext uri="{BB962C8B-B14F-4D97-AF65-F5344CB8AC3E}">
        <p14:creationId xmlns:p14="http://schemas.microsoft.com/office/powerpoint/2010/main" val="3160563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01336" y="503667"/>
            <a:ext cx="8559800" cy="533316"/>
          </a:xfrm>
        </p:spPr>
        <p:txBody>
          <a:bodyPr>
            <a:normAutofit fontScale="90000"/>
          </a:bodyPr>
          <a:lstStyle/>
          <a:p>
            <a:r>
              <a:rPr lang="zh-CN" altLang="en-US" dirty="0">
                <a:solidFill>
                  <a:srgbClr val="01E1EF"/>
                </a:solidFill>
                <a:latin typeface="微软雅黑" pitchFamily="34" charset="-122"/>
                <a:ea typeface="微软雅黑" pitchFamily="34" charset="-122"/>
              </a:rPr>
              <a:t>电机的分类</a:t>
            </a:r>
          </a:p>
        </p:txBody>
      </p:sp>
      <p:sp>
        <p:nvSpPr>
          <p:cNvPr id="4" name="文本框 3">
            <a:extLst>
              <a:ext uri="{FF2B5EF4-FFF2-40B4-BE49-F238E27FC236}">
                <a16:creationId xmlns:a16="http://schemas.microsoft.com/office/drawing/2014/main" id="{0B7C90CB-CCFF-4378-8C18-67890DAA3C02}"/>
              </a:ext>
            </a:extLst>
          </p:cNvPr>
          <p:cNvSpPr txBox="1"/>
          <p:nvPr/>
        </p:nvSpPr>
        <p:spPr>
          <a:xfrm>
            <a:off x="701336" y="1775534"/>
            <a:ext cx="184731" cy="369332"/>
          </a:xfrm>
          <a:prstGeom prst="rect">
            <a:avLst/>
          </a:prstGeom>
          <a:noFill/>
        </p:spPr>
        <p:txBody>
          <a:bodyPr wrap="none" rtlCol="0">
            <a:spAutoFit/>
          </a:bodyPr>
          <a:lstStyle/>
          <a:p>
            <a:endParaRPr lang="zh-CN" altLang="en-US" dirty="0"/>
          </a:p>
        </p:txBody>
      </p:sp>
      <p:pic>
        <p:nvPicPr>
          <p:cNvPr id="5" name="图片 4">
            <a:extLst>
              <a:ext uri="{FF2B5EF4-FFF2-40B4-BE49-F238E27FC236}">
                <a16:creationId xmlns:a16="http://schemas.microsoft.com/office/drawing/2014/main" id="{B06B60A9-6370-42EC-9180-D814692B1557}"/>
              </a:ext>
            </a:extLst>
          </p:cNvPr>
          <p:cNvPicPr>
            <a:picLocks noChangeAspect="1"/>
          </p:cNvPicPr>
          <p:nvPr/>
        </p:nvPicPr>
        <p:blipFill>
          <a:blip r:embed="rId2"/>
          <a:stretch>
            <a:fillRect/>
          </a:stretch>
        </p:blipFill>
        <p:spPr>
          <a:xfrm>
            <a:off x="793701" y="1294887"/>
            <a:ext cx="9934113" cy="5059446"/>
          </a:xfrm>
          <a:prstGeom prst="rect">
            <a:avLst/>
          </a:prstGeom>
        </p:spPr>
      </p:pic>
    </p:spTree>
    <p:extLst>
      <p:ext uri="{BB962C8B-B14F-4D97-AF65-F5344CB8AC3E}">
        <p14:creationId xmlns:p14="http://schemas.microsoft.com/office/powerpoint/2010/main" val="3828544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01336" y="503667"/>
            <a:ext cx="8559800" cy="533316"/>
          </a:xfrm>
        </p:spPr>
        <p:txBody>
          <a:bodyPr>
            <a:normAutofit fontScale="90000"/>
          </a:bodyPr>
          <a:lstStyle/>
          <a:p>
            <a:r>
              <a:rPr lang="zh-CN" altLang="en-US" dirty="0">
                <a:solidFill>
                  <a:srgbClr val="01E1EF"/>
                </a:solidFill>
                <a:latin typeface="微软雅黑" pitchFamily="34" charset="-122"/>
                <a:ea typeface="微软雅黑" pitchFamily="34" charset="-122"/>
              </a:rPr>
              <a:t>直流电机的分类</a:t>
            </a:r>
          </a:p>
        </p:txBody>
      </p:sp>
      <p:sp>
        <p:nvSpPr>
          <p:cNvPr id="4" name="文本框 3">
            <a:extLst>
              <a:ext uri="{FF2B5EF4-FFF2-40B4-BE49-F238E27FC236}">
                <a16:creationId xmlns:a16="http://schemas.microsoft.com/office/drawing/2014/main" id="{0B7C90CB-CCFF-4378-8C18-67890DAA3C02}"/>
              </a:ext>
            </a:extLst>
          </p:cNvPr>
          <p:cNvSpPr txBox="1"/>
          <p:nvPr/>
        </p:nvSpPr>
        <p:spPr>
          <a:xfrm>
            <a:off x="701336" y="1775534"/>
            <a:ext cx="184731" cy="369332"/>
          </a:xfrm>
          <a:prstGeom prst="rect">
            <a:avLst/>
          </a:prstGeom>
          <a:noFill/>
        </p:spPr>
        <p:txBody>
          <a:bodyPr wrap="none" rtlCol="0">
            <a:spAutoFit/>
          </a:bodyPr>
          <a:lstStyle/>
          <a:p>
            <a:endParaRPr lang="zh-CN" altLang="en-US" dirty="0"/>
          </a:p>
        </p:txBody>
      </p:sp>
      <p:sp>
        <p:nvSpPr>
          <p:cNvPr id="2" name="文本框 1">
            <a:extLst>
              <a:ext uri="{FF2B5EF4-FFF2-40B4-BE49-F238E27FC236}">
                <a16:creationId xmlns:a16="http://schemas.microsoft.com/office/drawing/2014/main" id="{87AE09E0-7653-40D7-95FF-A3EBF3E03FC1}"/>
              </a:ext>
            </a:extLst>
          </p:cNvPr>
          <p:cNvSpPr txBox="1"/>
          <p:nvPr/>
        </p:nvSpPr>
        <p:spPr>
          <a:xfrm>
            <a:off x="793701" y="1475458"/>
            <a:ext cx="5089855" cy="369332"/>
          </a:xfrm>
          <a:prstGeom prst="rect">
            <a:avLst/>
          </a:prstGeom>
          <a:noFill/>
        </p:spPr>
        <p:txBody>
          <a:bodyPr wrap="none" rtlCol="0">
            <a:spAutoFit/>
          </a:bodyPr>
          <a:lstStyle/>
          <a:p>
            <a:pPr marL="285750" indent="-285750">
              <a:buClr>
                <a:srgbClr val="FFFF00"/>
              </a:buClr>
              <a:buFont typeface="Wingdings" panose="05000000000000000000" pitchFamily="2" charset="2"/>
              <a:buChar char="n"/>
            </a:pPr>
            <a:r>
              <a:rPr lang="zh-CN" altLang="en-US" dirty="0">
                <a:solidFill>
                  <a:schemeClr val="bg1"/>
                </a:solidFill>
                <a:latin typeface="微软雅黑" panose="020B0503020204020204" pitchFamily="34" charset="-122"/>
                <a:ea typeface="微软雅黑" panose="020B0503020204020204" pitchFamily="34" charset="-122"/>
              </a:rPr>
              <a:t>直流电机按照结构可分为有刷电机和无刷电机</a:t>
            </a:r>
          </a:p>
        </p:txBody>
      </p:sp>
      <p:pic>
        <p:nvPicPr>
          <p:cNvPr id="1028" name="Picture 4" descr="https://timgsa.baidu.com/timg?image&amp;quality=80&amp;size=b9999_10000&amp;sec=1536740778&amp;di=2bb88041cdf15f85cb26cb77a2619ff8&amp;imgtype=jpg&amp;er=1&amp;src=http%3A%2F%2Fwww.shdpgmotor.com%2Fdata%2Fu13013%2Fpublic%2F201702%2F20170215%2F2017021515475950159.jpg">
            <a:extLst>
              <a:ext uri="{FF2B5EF4-FFF2-40B4-BE49-F238E27FC236}">
                <a16:creationId xmlns:a16="http://schemas.microsoft.com/office/drawing/2014/main" id="{A38A7983-BFC7-4AE1-8F7E-676E4044A86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93036" y="2283265"/>
            <a:ext cx="4528875" cy="3289297"/>
          </a:xfrm>
          <a:prstGeom prst="rect">
            <a:avLst/>
          </a:prstGeom>
          <a:noFill/>
          <a:extLst>
            <a:ext uri="{909E8E84-426E-40DD-AFC4-6F175D3DCCD1}">
              <a14:hiddenFill xmlns:a14="http://schemas.microsoft.com/office/drawing/2010/main">
                <a:solidFill>
                  <a:srgbClr val="FFFFFF"/>
                </a:solidFill>
              </a14:hiddenFill>
            </a:ext>
          </a:extLst>
        </p:spPr>
      </p:pic>
      <p:pic>
        <p:nvPicPr>
          <p:cNvPr id="8" name="图片 7">
            <a:extLst>
              <a:ext uri="{FF2B5EF4-FFF2-40B4-BE49-F238E27FC236}">
                <a16:creationId xmlns:a16="http://schemas.microsoft.com/office/drawing/2014/main" id="{B86AB16A-4964-4C77-B4B9-BC8566430D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58937" y="2277558"/>
            <a:ext cx="3810000" cy="3286125"/>
          </a:xfrm>
          <a:prstGeom prst="rect">
            <a:avLst/>
          </a:prstGeom>
        </p:spPr>
      </p:pic>
      <p:sp>
        <p:nvSpPr>
          <p:cNvPr id="9" name="矩形 8">
            <a:extLst>
              <a:ext uri="{FF2B5EF4-FFF2-40B4-BE49-F238E27FC236}">
                <a16:creationId xmlns:a16="http://schemas.microsoft.com/office/drawing/2014/main" id="{1C4EB234-8517-41EB-A984-F5B3A6436707}"/>
              </a:ext>
            </a:extLst>
          </p:cNvPr>
          <p:cNvSpPr/>
          <p:nvPr/>
        </p:nvSpPr>
        <p:spPr>
          <a:xfrm>
            <a:off x="7828409" y="4970615"/>
            <a:ext cx="1340528" cy="559351"/>
          </a:xfrm>
          <a:prstGeom prst="rect">
            <a:avLst/>
          </a:prstGeom>
          <a:ln>
            <a:solidFill>
              <a:schemeClr val="bg1"/>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dirty="0"/>
          </a:p>
        </p:txBody>
      </p:sp>
      <p:sp>
        <p:nvSpPr>
          <p:cNvPr id="11" name="矩形: 圆角 10">
            <a:extLst>
              <a:ext uri="{FF2B5EF4-FFF2-40B4-BE49-F238E27FC236}">
                <a16:creationId xmlns:a16="http://schemas.microsoft.com/office/drawing/2014/main" id="{20BCD187-EBE8-45F0-B368-7CBBF6E0CDBF}"/>
              </a:ext>
            </a:extLst>
          </p:cNvPr>
          <p:cNvSpPr/>
          <p:nvPr/>
        </p:nvSpPr>
        <p:spPr>
          <a:xfrm>
            <a:off x="4065973" y="4802819"/>
            <a:ext cx="2030027" cy="7608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有刷电机</a:t>
            </a:r>
          </a:p>
        </p:txBody>
      </p:sp>
      <p:sp>
        <p:nvSpPr>
          <p:cNvPr id="13" name="文本框 12">
            <a:extLst>
              <a:ext uri="{FF2B5EF4-FFF2-40B4-BE49-F238E27FC236}">
                <a16:creationId xmlns:a16="http://schemas.microsoft.com/office/drawing/2014/main" id="{48B45EAD-8D7E-4FB0-8704-C2B86B4F6AFD}"/>
              </a:ext>
            </a:extLst>
          </p:cNvPr>
          <p:cNvSpPr txBox="1"/>
          <p:nvPr/>
        </p:nvSpPr>
        <p:spPr>
          <a:xfrm>
            <a:off x="701336" y="5826371"/>
            <a:ext cx="7467109" cy="369332"/>
          </a:xfrm>
          <a:prstGeom prst="rect">
            <a:avLst/>
          </a:prstGeom>
          <a:noFill/>
        </p:spPr>
        <p:txBody>
          <a:bodyPr wrap="none" rtlCol="0">
            <a:spAutoFit/>
          </a:bodyPr>
          <a:lstStyle/>
          <a:p>
            <a:pPr marL="285750" indent="-285750">
              <a:buClr>
                <a:srgbClr val="FFFF00"/>
              </a:buClr>
              <a:buFont typeface="Wingdings" panose="05000000000000000000" pitchFamily="2" charset="2"/>
              <a:buChar char="n"/>
            </a:pPr>
            <a:r>
              <a:rPr lang="zh-CN" altLang="en-US" dirty="0">
                <a:solidFill>
                  <a:schemeClr val="bg1"/>
                </a:solidFill>
                <a:latin typeface="微软雅黑" panose="020B0503020204020204" pitchFamily="34" charset="-122"/>
                <a:ea typeface="微软雅黑" panose="020B0503020204020204" pitchFamily="34" charset="-122"/>
              </a:rPr>
              <a:t>特点： 电刷和换向器之间有摩擦，效率低，低速扭矩大，价格较便宜</a:t>
            </a:r>
          </a:p>
        </p:txBody>
      </p:sp>
      <p:pic>
        <p:nvPicPr>
          <p:cNvPr id="14" name="图片 13">
            <a:extLst>
              <a:ext uri="{FF2B5EF4-FFF2-40B4-BE49-F238E27FC236}">
                <a16:creationId xmlns:a16="http://schemas.microsoft.com/office/drawing/2014/main" id="{ED29E9BB-8B6E-4949-99E4-7AEC4105C8C1}"/>
              </a:ext>
            </a:extLst>
          </p:cNvPr>
          <p:cNvPicPr>
            <a:picLocks noChangeAspect="1"/>
          </p:cNvPicPr>
          <p:nvPr/>
        </p:nvPicPr>
        <p:blipFill>
          <a:blip r:embed="rId4"/>
          <a:stretch>
            <a:fillRect/>
          </a:stretch>
        </p:blipFill>
        <p:spPr>
          <a:xfrm>
            <a:off x="7992695" y="-44691"/>
            <a:ext cx="4199305" cy="3040297"/>
          </a:xfrm>
          <a:prstGeom prst="rect">
            <a:avLst/>
          </a:prstGeom>
        </p:spPr>
      </p:pic>
      <p:sp>
        <p:nvSpPr>
          <p:cNvPr id="16" name="矩形 15">
            <a:extLst>
              <a:ext uri="{FF2B5EF4-FFF2-40B4-BE49-F238E27FC236}">
                <a16:creationId xmlns:a16="http://schemas.microsoft.com/office/drawing/2014/main" id="{37051F31-C5FF-4763-9879-F2478F6B9A1E}"/>
              </a:ext>
            </a:extLst>
          </p:cNvPr>
          <p:cNvSpPr/>
          <p:nvPr/>
        </p:nvSpPr>
        <p:spPr>
          <a:xfrm>
            <a:off x="8361070" y="2378335"/>
            <a:ext cx="1067016" cy="320477"/>
          </a:xfrm>
          <a:prstGeom prst="rect">
            <a:avLst/>
          </a:prstGeom>
          <a:ln>
            <a:solidFill>
              <a:schemeClr val="bg1"/>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dirty="0"/>
          </a:p>
        </p:txBody>
      </p:sp>
    </p:spTree>
    <p:extLst>
      <p:ext uri="{BB962C8B-B14F-4D97-AF65-F5344CB8AC3E}">
        <p14:creationId xmlns:p14="http://schemas.microsoft.com/office/powerpoint/2010/main" val="4230089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01336" y="503667"/>
            <a:ext cx="8559800" cy="533316"/>
          </a:xfrm>
        </p:spPr>
        <p:txBody>
          <a:bodyPr>
            <a:normAutofit fontScale="90000"/>
          </a:bodyPr>
          <a:lstStyle/>
          <a:p>
            <a:r>
              <a:rPr lang="zh-CN" altLang="en-US" dirty="0">
                <a:solidFill>
                  <a:srgbClr val="01E1EF"/>
                </a:solidFill>
                <a:latin typeface="微软雅黑" pitchFamily="34" charset="-122"/>
                <a:ea typeface="微软雅黑" pitchFamily="34" charset="-122"/>
              </a:rPr>
              <a:t>直流电机的分类</a:t>
            </a:r>
          </a:p>
        </p:txBody>
      </p:sp>
      <p:sp>
        <p:nvSpPr>
          <p:cNvPr id="4" name="文本框 3">
            <a:extLst>
              <a:ext uri="{FF2B5EF4-FFF2-40B4-BE49-F238E27FC236}">
                <a16:creationId xmlns:a16="http://schemas.microsoft.com/office/drawing/2014/main" id="{0B7C90CB-CCFF-4378-8C18-67890DAA3C02}"/>
              </a:ext>
            </a:extLst>
          </p:cNvPr>
          <p:cNvSpPr txBox="1"/>
          <p:nvPr/>
        </p:nvSpPr>
        <p:spPr>
          <a:xfrm>
            <a:off x="701336" y="1775534"/>
            <a:ext cx="184731" cy="369332"/>
          </a:xfrm>
          <a:prstGeom prst="rect">
            <a:avLst/>
          </a:prstGeom>
          <a:noFill/>
        </p:spPr>
        <p:txBody>
          <a:bodyPr wrap="none" rtlCol="0">
            <a:spAutoFit/>
          </a:bodyPr>
          <a:lstStyle/>
          <a:p>
            <a:endParaRPr lang="zh-CN" altLang="en-US" dirty="0"/>
          </a:p>
        </p:txBody>
      </p:sp>
      <p:sp>
        <p:nvSpPr>
          <p:cNvPr id="2" name="文本框 1">
            <a:extLst>
              <a:ext uri="{FF2B5EF4-FFF2-40B4-BE49-F238E27FC236}">
                <a16:creationId xmlns:a16="http://schemas.microsoft.com/office/drawing/2014/main" id="{87AE09E0-7653-40D7-95FF-A3EBF3E03FC1}"/>
              </a:ext>
            </a:extLst>
          </p:cNvPr>
          <p:cNvSpPr txBox="1"/>
          <p:nvPr/>
        </p:nvSpPr>
        <p:spPr>
          <a:xfrm>
            <a:off x="793701" y="1475458"/>
            <a:ext cx="5089855" cy="369332"/>
          </a:xfrm>
          <a:prstGeom prst="rect">
            <a:avLst/>
          </a:prstGeom>
          <a:noFill/>
        </p:spPr>
        <p:txBody>
          <a:bodyPr wrap="none" rtlCol="0">
            <a:spAutoFit/>
          </a:bodyPr>
          <a:lstStyle/>
          <a:p>
            <a:pPr marL="285750" indent="-285750">
              <a:buClr>
                <a:srgbClr val="FFFF00"/>
              </a:buClr>
              <a:buFont typeface="Wingdings" panose="05000000000000000000" pitchFamily="2" charset="2"/>
              <a:buChar char="n"/>
            </a:pPr>
            <a:r>
              <a:rPr lang="zh-CN" altLang="en-US" dirty="0">
                <a:solidFill>
                  <a:schemeClr val="bg1"/>
                </a:solidFill>
                <a:latin typeface="微软雅黑" panose="020B0503020204020204" pitchFamily="34" charset="-122"/>
                <a:ea typeface="微软雅黑" panose="020B0503020204020204" pitchFamily="34" charset="-122"/>
              </a:rPr>
              <a:t>直流电机按照结构可分为有刷电机和无刷电机</a:t>
            </a:r>
          </a:p>
        </p:txBody>
      </p:sp>
      <p:sp>
        <p:nvSpPr>
          <p:cNvPr id="11" name="矩形: 圆角 10">
            <a:extLst>
              <a:ext uri="{FF2B5EF4-FFF2-40B4-BE49-F238E27FC236}">
                <a16:creationId xmlns:a16="http://schemas.microsoft.com/office/drawing/2014/main" id="{20BCD187-EBE8-45F0-B368-7CBBF6E0CDBF}"/>
              </a:ext>
            </a:extLst>
          </p:cNvPr>
          <p:cNvSpPr/>
          <p:nvPr/>
        </p:nvSpPr>
        <p:spPr>
          <a:xfrm>
            <a:off x="4036500" y="5002110"/>
            <a:ext cx="2030027" cy="7608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latin typeface="微软雅黑" panose="020B0503020204020204" pitchFamily="34" charset="-122"/>
                <a:ea typeface="微软雅黑" panose="020B0503020204020204" pitchFamily="34" charset="-122"/>
              </a:rPr>
              <a:t>无刷电机</a:t>
            </a:r>
          </a:p>
        </p:txBody>
      </p:sp>
      <p:sp>
        <p:nvSpPr>
          <p:cNvPr id="14" name="文本框 13">
            <a:extLst>
              <a:ext uri="{FF2B5EF4-FFF2-40B4-BE49-F238E27FC236}">
                <a16:creationId xmlns:a16="http://schemas.microsoft.com/office/drawing/2014/main" id="{F5783E20-3666-4919-A6C8-DD0BBA87BF43}"/>
              </a:ext>
            </a:extLst>
          </p:cNvPr>
          <p:cNvSpPr txBox="1"/>
          <p:nvPr/>
        </p:nvSpPr>
        <p:spPr>
          <a:xfrm>
            <a:off x="886067" y="6023681"/>
            <a:ext cx="6774611" cy="369332"/>
          </a:xfrm>
          <a:prstGeom prst="rect">
            <a:avLst/>
          </a:prstGeom>
          <a:noFill/>
        </p:spPr>
        <p:txBody>
          <a:bodyPr wrap="none" rtlCol="0">
            <a:spAutoFit/>
          </a:bodyPr>
          <a:lstStyle/>
          <a:p>
            <a:pPr marL="285750" indent="-285750">
              <a:buClr>
                <a:srgbClr val="FFFF00"/>
              </a:buClr>
              <a:buFont typeface="Wingdings" panose="05000000000000000000" pitchFamily="2" charset="2"/>
              <a:buChar char="n"/>
            </a:pPr>
            <a:r>
              <a:rPr lang="zh-CN" altLang="en-US" dirty="0">
                <a:solidFill>
                  <a:schemeClr val="bg1"/>
                </a:solidFill>
                <a:latin typeface="微软雅黑" panose="020B0503020204020204" pitchFamily="34" charset="-122"/>
                <a:ea typeface="微软雅黑" panose="020B0503020204020204" pitchFamily="34" charset="-122"/>
              </a:rPr>
              <a:t>特点： 安静，效率高，转矩特性优异，启动电流小，价格较贵</a:t>
            </a:r>
          </a:p>
        </p:txBody>
      </p:sp>
      <p:pic>
        <p:nvPicPr>
          <p:cNvPr id="12" name="图片 11">
            <a:extLst>
              <a:ext uri="{FF2B5EF4-FFF2-40B4-BE49-F238E27FC236}">
                <a16:creationId xmlns:a16="http://schemas.microsoft.com/office/drawing/2014/main" id="{20BD99B4-4832-441F-A23B-7F4EC52FCC10}"/>
              </a:ext>
            </a:extLst>
          </p:cNvPr>
          <p:cNvPicPr>
            <a:picLocks noChangeAspect="1"/>
          </p:cNvPicPr>
          <p:nvPr/>
        </p:nvPicPr>
        <p:blipFill>
          <a:blip r:embed="rId2"/>
          <a:stretch>
            <a:fillRect/>
          </a:stretch>
        </p:blipFill>
        <p:spPr>
          <a:xfrm>
            <a:off x="4458907" y="1951808"/>
            <a:ext cx="5146956" cy="3940638"/>
          </a:xfrm>
          <a:prstGeom prst="rect">
            <a:avLst/>
          </a:prstGeom>
        </p:spPr>
      </p:pic>
      <p:pic>
        <p:nvPicPr>
          <p:cNvPr id="7" name="图片 6">
            <a:extLst>
              <a:ext uri="{FF2B5EF4-FFF2-40B4-BE49-F238E27FC236}">
                <a16:creationId xmlns:a16="http://schemas.microsoft.com/office/drawing/2014/main" id="{9A02E5C0-5F88-470B-B991-BB156E6BDB58}"/>
              </a:ext>
            </a:extLst>
          </p:cNvPr>
          <p:cNvPicPr>
            <a:picLocks noChangeAspect="1"/>
          </p:cNvPicPr>
          <p:nvPr/>
        </p:nvPicPr>
        <p:blipFill>
          <a:blip r:embed="rId3"/>
          <a:stretch>
            <a:fillRect/>
          </a:stretch>
        </p:blipFill>
        <p:spPr>
          <a:xfrm>
            <a:off x="8330526" y="-18411"/>
            <a:ext cx="3861474" cy="2733924"/>
          </a:xfrm>
          <a:prstGeom prst="rect">
            <a:avLst/>
          </a:prstGeom>
        </p:spPr>
      </p:pic>
      <p:pic>
        <p:nvPicPr>
          <p:cNvPr id="15" name="图片 14">
            <a:extLst>
              <a:ext uri="{FF2B5EF4-FFF2-40B4-BE49-F238E27FC236}">
                <a16:creationId xmlns:a16="http://schemas.microsoft.com/office/drawing/2014/main" id="{811FC74B-2927-40BF-BA82-885C2887C093}"/>
              </a:ext>
            </a:extLst>
          </p:cNvPr>
          <p:cNvPicPr>
            <a:picLocks noChangeAspect="1"/>
          </p:cNvPicPr>
          <p:nvPr/>
        </p:nvPicPr>
        <p:blipFill>
          <a:blip r:embed="rId4"/>
          <a:stretch>
            <a:fillRect/>
          </a:stretch>
        </p:blipFill>
        <p:spPr>
          <a:xfrm>
            <a:off x="869046" y="1952688"/>
            <a:ext cx="3589862" cy="3940639"/>
          </a:xfrm>
          <a:prstGeom prst="rect">
            <a:avLst/>
          </a:prstGeom>
        </p:spPr>
      </p:pic>
      <p:pic>
        <p:nvPicPr>
          <p:cNvPr id="23" name="图片 22">
            <a:extLst>
              <a:ext uri="{FF2B5EF4-FFF2-40B4-BE49-F238E27FC236}">
                <a16:creationId xmlns:a16="http://schemas.microsoft.com/office/drawing/2014/main" id="{D8BA19B2-0825-4CA7-8F27-64905F9B46EA}"/>
              </a:ext>
            </a:extLst>
          </p:cNvPr>
          <p:cNvPicPr>
            <a:picLocks noChangeAspect="1"/>
          </p:cNvPicPr>
          <p:nvPr/>
        </p:nvPicPr>
        <p:blipFill>
          <a:blip r:embed="rId5"/>
          <a:stretch>
            <a:fillRect/>
          </a:stretch>
        </p:blipFill>
        <p:spPr>
          <a:xfrm>
            <a:off x="10975291" y="1798275"/>
            <a:ext cx="695325" cy="323850"/>
          </a:xfrm>
          <a:prstGeom prst="rect">
            <a:avLst/>
          </a:prstGeom>
        </p:spPr>
      </p:pic>
      <p:sp>
        <p:nvSpPr>
          <p:cNvPr id="18" name="矩形: 圆角 17">
            <a:extLst>
              <a:ext uri="{FF2B5EF4-FFF2-40B4-BE49-F238E27FC236}">
                <a16:creationId xmlns:a16="http://schemas.microsoft.com/office/drawing/2014/main" id="{A4131862-4542-4F8A-8C8B-C4D3CC81BCA1}"/>
              </a:ext>
            </a:extLst>
          </p:cNvPr>
          <p:cNvSpPr/>
          <p:nvPr/>
        </p:nvSpPr>
        <p:spPr>
          <a:xfrm>
            <a:off x="3347624" y="5001273"/>
            <a:ext cx="2095652" cy="583996"/>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微软雅黑" panose="020B0503020204020204" pitchFamily="34" charset="-122"/>
                <a:ea typeface="微软雅黑" panose="020B0503020204020204" pitchFamily="34" charset="-122"/>
              </a:rPr>
              <a:t>无刷电机</a:t>
            </a:r>
          </a:p>
        </p:txBody>
      </p:sp>
    </p:spTree>
    <p:extLst>
      <p:ext uri="{BB962C8B-B14F-4D97-AF65-F5344CB8AC3E}">
        <p14:creationId xmlns:p14="http://schemas.microsoft.com/office/powerpoint/2010/main" val="1376390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701336" y="503667"/>
            <a:ext cx="8559800" cy="533316"/>
          </a:xfrm>
        </p:spPr>
        <p:txBody>
          <a:bodyPr>
            <a:normAutofit fontScale="90000"/>
          </a:bodyPr>
          <a:lstStyle/>
          <a:p>
            <a:r>
              <a:rPr lang="zh-CN" altLang="en-US" dirty="0">
                <a:solidFill>
                  <a:srgbClr val="01E1EF"/>
                </a:solidFill>
                <a:latin typeface="微软雅黑" pitchFamily="34" charset="-122"/>
                <a:ea typeface="微软雅黑" pitchFamily="34" charset="-122"/>
              </a:rPr>
              <a:t>直流减速电机</a:t>
            </a:r>
          </a:p>
        </p:txBody>
      </p:sp>
      <p:sp>
        <p:nvSpPr>
          <p:cNvPr id="4" name="文本框 3">
            <a:extLst>
              <a:ext uri="{FF2B5EF4-FFF2-40B4-BE49-F238E27FC236}">
                <a16:creationId xmlns:a16="http://schemas.microsoft.com/office/drawing/2014/main" id="{0B7C90CB-CCFF-4378-8C18-67890DAA3C02}"/>
              </a:ext>
            </a:extLst>
          </p:cNvPr>
          <p:cNvSpPr txBox="1"/>
          <p:nvPr/>
        </p:nvSpPr>
        <p:spPr>
          <a:xfrm>
            <a:off x="701336" y="1775534"/>
            <a:ext cx="184731" cy="369332"/>
          </a:xfrm>
          <a:prstGeom prst="rect">
            <a:avLst/>
          </a:prstGeom>
          <a:noFill/>
        </p:spPr>
        <p:txBody>
          <a:bodyPr wrap="none" rtlCol="0">
            <a:spAutoFit/>
          </a:bodyPr>
          <a:lstStyle/>
          <a:p>
            <a:endParaRPr lang="zh-CN" altLang="en-US" dirty="0"/>
          </a:p>
        </p:txBody>
      </p:sp>
      <p:sp>
        <p:nvSpPr>
          <p:cNvPr id="2" name="文本框 1">
            <a:extLst>
              <a:ext uri="{FF2B5EF4-FFF2-40B4-BE49-F238E27FC236}">
                <a16:creationId xmlns:a16="http://schemas.microsoft.com/office/drawing/2014/main" id="{3FC5D1A9-3C66-4F01-A16E-EB2301DF0508}"/>
              </a:ext>
            </a:extLst>
          </p:cNvPr>
          <p:cNvSpPr txBox="1"/>
          <p:nvPr/>
        </p:nvSpPr>
        <p:spPr>
          <a:xfrm>
            <a:off x="886067" y="1399115"/>
            <a:ext cx="4639433" cy="2536400"/>
          </a:xfrm>
          <a:prstGeom prst="rect">
            <a:avLst/>
          </a:prstGeom>
          <a:noFill/>
        </p:spPr>
        <p:txBody>
          <a:bodyPr wrap="square" rtlCol="0">
            <a:spAutoFit/>
          </a:bodyPr>
          <a:lstStyle/>
          <a:p>
            <a:pPr marL="285750" indent="-285750">
              <a:lnSpc>
                <a:spcPct val="150000"/>
              </a:lnSpc>
              <a:buClr>
                <a:srgbClr val="FFFF00"/>
              </a:buClr>
              <a:buFont typeface="Wingdings" panose="05000000000000000000" pitchFamily="2" charset="2"/>
              <a:buChar char="n"/>
            </a:pPr>
            <a:r>
              <a:rPr lang="zh-CN" altLang="en-US" dirty="0">
                <a:solidFill>
                  <a:schemeClr val="bg1"/>
                </a:solidFill>
                <a:latin typeface="微软雅黑" panose="020B0503020204020204" pitchFamily="34" charset="-122"/>
                <a:ea typeface="微软雅黑" panose="020B0503020204020204" pitchFamily="34" charset="-122"/>
              </a:rPr>
              <a:t> </a:t>
            </a:r>
            <a:r>
              <a:rPr lang="zh-CN" altLang="en-US" b="1" dirty="0">
                <a:solidFill>
                  <a:schemeClr val="bg1"/>
                </a:solidFill>
                <a:latin typeface="微软雅黑" panose="020B0503020204020204" pitchFamily="34" charset="-122"/>
                <a:ea typeface="微软雅黑" panose="020B0503020204020204" pitchFamily="34" charset="-122"/>
              </a:rPr>
              <a:t>直流减速电机：</a:t>
            </a:r>
            <a:endParaRPr lang="en-US" altLang="zh-CN" b="1" dirty="0">
              <a:solidFill>
                <a:schemeClr val="bg1"/>
              </a:solidFill>
              <a:latin typeface="微软雅黑" panose="020B0503020204020204" pitchFamily="34" charset="-122"/>
              <a:ea typeface="微软雅黑" panose="020B0503020204020204" pitchFamily="34" charset="-122"/>
            </a:endParaRPr>
          </a:p>
          <a:p>
            <a:pPr>
              <a:lnSpc>
                <a:spcPct val="150000"/>
              </a:lnSpc>
              <a:buClr>
                <a:srgbClr val="FFFF00"/>
              </a:buClr>
            </a:pP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即齿轮减速电机，是在普通直流电机的基础上，组装上微型齿轮减速箱。齿轮减速箱的作用是，提供较低的转速，较大的力矩。同时，齿轮箱不同的减速比可以提供不同的转速和力矩。</a:t>
            </a:r>
          </a:p>
        </p:txBody>
      </p:sp>
      <p:pic>
        <p:nvPicPr>
          <p:cNvPr id="6" name="图片 5">
            <a:extLst>
              <a:ext uri="{FF2B5EF4-FFF2-40B4-BE49-F238E27FC236}">
                <a16:creationId xmlns:a16="http://schemas.microsoft.com/office/drawing/2014/main" id="{F4572169-BAD3-4726-9803-CBE0A143900C}"/>
              </a:ext>
            </a:extLst>
          </p:cNvPr>
          <p:cNvPicPr>
            <a:picLocks noChangeAspect="1"/>
          </p:cNvPicPr>
          <p:nvPr/>
        </p:nvPicPr>
        <p:blipFill rotWithShape="1">
          <a:blip r:embed="rId2"/>
          <a:srcRect l="-4027" t="20677" r="4027" b="13790"/>
          <a:stretch/>
        </p:blipFill>
        <p:spPr>
          <a:xfrm>
            <a:off x="5590933" y="1331650"/>
            <a:ext cx="5715000" cy="2808900"/>
          </a:xfrm>
          <a:prstGeom prst="rect">
            <a:avLst/>
          </a:prstGeom>
        </p:spPr>
      </p:pic>
      <p:pic>
        <p:nvPicPr>
          <p:cNvPr id="7" name="图片 6">
            <a:extLst>
              <a:ext uri="{FF2B5EF4-FFF2-40B4-BE49-F238E27FC236}">
                <a16:creationId xmlns:a16="http://schemas.microsoft.com/office/drawing/2014/main" id="{3FD7B124-A98B-4ADA-A435-6AED57DC606B}"/>
              </a:ext>
            </a:extLst>
          </p:cNvPr>
          <p:cNvPicPr>
            <a:picLocks noChangeAspect="1"/>
          </p:cNvPicPr>
          <p:nvPr/>
        </p:nvPicPr>
        <p:blipFill>
          <a:blip r:embed="rId3"/>
          <a:stretch>
            <a:fillRect/>
          </a:stretch>
        </p:blipFill>
        <p:spPr>
          <a:xfrm>
            <a:off x="886067" y="4351993"/>
            <a:ext cx="7803585" cy="2213783"/>
          </a:xfrm>
          <a:prstGeom prst="rect">
            <a:avLst/>
          </a:prstGeom>
        </p:spPr>
      </p:pic>
    </p:spTree>
    <p:extLst>
      <p:ext uri="{BB962C8B-B14F-4D97-AF65-F5344CB8AC3E}">
        <p14:creationId xmlns:p14="http://schemas.microsoft.com/office/powerpoint/2010/main" val="28560975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2590</TotalTime>
  <Words>399</Words>
  <Application>Microsoft Office PowerPoint</Application>
  <PresentationFormat>宽屏</PresentationFormat>
  <Paragraphs>56</Paragraphs>
  <Slides>16</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Arial Unicode MS</vt:lpstr>
      <vt:lpstr>宋体</vt:lpstr>
      <vt:lpstr>微软雅黑</vt:lpstr>
      <vt:lpstr>Arial</vt:lpstr>
      <vt:lpstr>Calibri</vt:lpstr>
      <vt:lpstr>Calibri Light</vt:lpstr>
      <vt:lpstr>Wingdings</vt:lpstr>
      <vt:lpstr>Office 主题</vt:lpstr>
      <vt:lpstr>PowerPoint 演示文稿</vt:lpstr>
      <vt:lpstr>PowerPoint 演示文稿</vt:lpstr>
      <vt:lpstr>PowerPoint 演示文稿</vt:lpstr>
      <vt:lpstr>平衡小车</vt:lpstr>
      <vt:lpstr>电机的分类</vt:lpstr>
      <vt:lpstr>电机的分类</vt:lpstr>
      <vt:lpstr>直流电机的分类</vt:lpstr>
      <vt:lpstr>直流电机的分类</vt:lpstr>
      <vt:lpstr>直流减速电机</vt:lpstr>
      <vt:lpstr>H桥电路</vt:lpstr>
      <vt:lpstr>MC3386电机驱动芯片</vt:lpstr>
      <vt:lpstr>MC3386电机驱动芯片</vt:lpstr>
      <vt:lpstr>PWM应用</vt:lpstr>
      <vt:lpstr>输出比较功能框图</vt:lpstr>
      <vt:lpstr>STM32-PWM 直流电机驱动实验</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lenovo-pc</dc:creator>
  <cp:lastModifiedBy>优昙一现</cp:lastModifiedBy>
  <cp:revision>367</cp:revision>
  <dcterms:created xsi:type="dcterms:W3CDTF">2017-06-19T10:32:00Z</dcterms:created>
  <dcterms:modified xsi:type="dcterms:W3CDTF">2018-10-18T09:08:32Z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2052-10.1.0.6554</vt:lpwstr>
  </property>
</Properties>
</file>

<file path=docProps/thumbnail.jpeg>
</file>